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  <p:sldMasterId id="2147483705" r:id="rId3"/>
  </p:sldMasterIdLst>
  <p:notesMasterIdLst>
    <p:notesMasterId r:id="rId43"/>
  </p:notesMasterIdLst>
  <p:sldIdLst>
    <p:sldId id="256" r:id="rId4"/>
    <p:sldId id="257" r:id="rId5"/>
    <p:sldId id="309" r:id="rId6"/>
    <p:sldId id="316" r:id="rId7"/>
    <p:sldId id="315" r:id="rId8"/>
    <p:sldId id="292" r:id="rId9"/>
    <p:sldId id="317" r:id="rId10"/>
    <p:sldId id="328" r:id="rId11"/>
    <p:sldId id="319" r:id="rId12"/>
    <p:sldId id="263" r:id="rId13"/>
    <p:sldId id="343" r:id="rId14"/>
    <p:sldId id="329" r:id="rId15"/>
    <p:sldId id="330" r:id="rId16"/>
    <p:sldId id="342" r:id="rId17"/>
    <p:sldId id="320" r:id="rId18"/>
    <p:sldId id="324" r:id="rId19"/>
    <p:sldId id="325" r:id="rId20"/>
    <p:sldId id="331" r:id="rId21"/>
    <p:sldId id="332" r:id="rId22"/>
    <p:sldId id="323" r:id="rId23"/>
    <p:sldId id="334" r:id="rId24"/>
    <p:sldId id="335" r:id="rId25"/>
    <p:sldId id="336" r:id="rId26"/>
    <p:sldId id="333" r:id="rId27"/>
    <p:sldId id="314" r:id="rId28"/>
    <p:sldId id="300" r:id="rId29"/>
    <p:sldId id="301" r:id="rId30"/>
    <p:sldId id="302" r:id="rId31"/>
    <p:sldId id="304" r:id="rId32"/>
    <p:sldId id="305" r:id="rId33"/>
    <p:sldId id="306" r:id="rId34"/>
    <p:sldId id="307" r:id="rId35"/>
    <p:sldId id="337" r:id="rId36"/>
    <p:sldId id="321" r:id="rId37"/>
    <p:sldId id="340" r:id="rId38"/>
    <p:sldId id="339" r:id="rId39"/>
    <p:sldId id="341" r:id="rId40"/>
    <p:sldId id="338" r:id="rId41"/>
    <p:sldId id="344" r:id="rId42"/>
  </p:sldIdLst>
  <p:sldSz cx="12192000" cy="6858000"/>
  <p:notesSz cx="6858000" cy="9144000"/>
  <p:defaultTextStyle>
    <a:defPPr>
      <a:defRPr lang="en-US"/>
    </a:defPPr>
    <a:lvl1pPr marL="0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4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48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23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98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72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46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20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94" algn="l" defTabSz="4571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0" autoAdjust="0"/>
    <p:restoredTop sz="90041" autoAdjust="0"/>
  </p:normalViewPr>
  <p:slideViewPr>
    <p:cSldViewPr snapToGrid="0">
      <p:cViewPr varScale="1">
        <p:scale>
          <a:sx n="147" d="100"/>
          <a:sy n="147" d="100"/>
        </p:scale>
        <p:origin x="82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E5E0BF-2D7F-429C-BE91-B852173457A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62A819F7-9A37-44B1-B327-67DB15996C5D}">
      <dgm:prSet phldrT="[Text]"/>
      <dgm:spPr/>
      <dgm:t>
        <a:bodyPr/>
        <a:lstStyle/>
        <a:p>
          <a:r>
            <a:rPr lang="en-US" dirty="0"/>
            <a:t>Checkout source code</a:t>
          </a:r>
        </a:p>
      </dgm:t>
    </dgm:pt>
    <dgm:pt modelId="{2EC84339-5DC1-4CCA-8454-1C4818D26F12}" type="parTrans" cxnId="{BEE75708-13E3-453C-81B7-0F84315CBFA3}">
      <dgm:prSet/>
      <dgm:spPr/>
      <dgm:t>
        <a:bodyPr/>
        <a:lstStyle/>
        <a:p>
          <a:endParaRPr lang="en-US"/>
        </a:p>
      </dgm:t>
    </dgm:pt>
    <dgm:pt modelId="{670F1666-CD50-4B86-9B5D-6D09B26314B1}" type="sibTrans" cxnId="{BEE75708-13E3-453C-81B7-0F84315CBFA3}">
      <dgm:prSet/>
      <dgm:spPr/>
      <dgm:t>
        <a:bodyPr/>
        <a:lstStyle/>
        <a:p>
          <a:endParaRPr lang="en-US"/>
        </a:p>
      </dgm:t>
    </dgm:pt>
    <dgm:pt modelId="{B4C9C0AF-2F72-48AE-858C-9C3F3E6F9DC2}">
      <dgm:prSet phldrT="[Text]"/>
      <dgm:spPr/>
      <dgm:t>
        <a:bodyPr/>
        <a:lstStyle/>
        <a:p>
          <a:r>
            <a:rPr lang="en-US" dirty="0"/>
            <a:t>Unit Test</a:t>
          </a:r>
        </a:p>
      </dgm:t>
    </dgm:pt>
    <dgm:pt modelId="{D096C9C3-3AFE-4F5F-9237-592AFC0B0BE5}" type="parTrans" cxnId="{FE8E7CE8-750A-4C4A-94E2-1EE9E2397BCF}">
      <dgm:prSet/>
      <dgm:spPr/>
      <dgm:t>
        <a:bodyPr/>
        <a:lstStyle/>
        <a:p>
          <a:endParaRPr lang="en-US"/>
        </a:p>
      </dgm:t>
    </dgm:pt>
    <dgm:pt modelId="{A6830946-CB4B-40A4-9644-C881F86C7CAD}" type="sibTrans" cxnId="{FE8E7CE8-750A-4C4A-94E2-1EE9E2397BCF}">
      <dgm:prSet/>
      <dgm:spPr/>
      <dgm:t>
        <a:bodyPr/>
        <a:lstStyle/>
        <a:p>
          <a:endParaRPr lang="en-US"/>
        </a:p>
      </dgm:t>
    </dgm:pt>
    <dgm:pt modelId="{62F27A77-DECC-4F70-BA8C-A62E6339A1E7}">
      <dgm:prSet phldrT="[Text]"/>
      <dgm:spPr/>
      <dgm:t>
        <a:bodyPr/>
        <a:lstStyle/>
        <a:p>
          <a:r>
            <a:rPr lang="en-US" dirty="0"/>
            <a:t>Build</a:t>
          </a:r>
        </a:p>
      </dgm:t>
    </dgm:pt>
    <dgm:pt modelId="{73A2F8ED-3721-439C-9964-1318C0CEC82F}" type="parTrans" cxnId="{48DEF17D-64BE-4C77-A4DF-4B7F24EAD895}">
      <dgm:prSet/>
      <dgm:spPr/>
      <dgm:t>
        <a:bodyPr/>
        <a:lstStyle/>
        <a:p>
          <a:endParaRPr lang="en-US"/>
        </a:p>
      </dgm:t>
    </dgm:pt>
    <dgm:pt modelId="{F0E713CB-1AA0-4303-9ADF-859FBEDFC438}" type="sibTrans" cxnId="{48DEF17D-64BE-4C77-A4DF-4B7F24EAD895}">
      <dgm:prSet/>
      <dgm:spPr/>
      <dgm:t>
        <a:bodyPr/>
        <a:lstStyle/>
        <a:p>
          <a:endParaRPr lang="en-US"/>
        </a:p>
      </dgm:t>
    </dgm:pt>
    <dgm:pt modelId="{E8FA5515-D4F2-4779-93C8-4A5961A1DC5C}">
      <dgm:prSet phldrT="[Text]"/>
      <dgm:spPr/>
      <dgm:t>
        <a:bodyPr/>
        <a:lstStyle/>
        <a:p>
          <a:r>
            <a:rPr lang="en-US" dirty="0"/>
            <a:t>Publish to Unstable</a:t>
          </a:r>
        </a:p>
      </dgm:t>
    </dgm:pt>
    <dgm:pt modelId="{A0CCE55B-2062-40BD-B597-476778848FCB}" type="parTrans" cxnId="{BF1E386D-B593-478F-ABE6-6B1D8AAFF7C3}">
      <dgm:prSet/>
      <dgm:spPr/>
      <dgm:t>
        <a:bodyPr/>
        <a:lstStyle/>
        <a:p>
          <a:endParaRPr lang="en-US"/>
        </a:p>
      </dgm:t>
    </dgm:pt>
    <dgm:pt modelId="{46D134AB-CB4D-44B5-8577-5FAA0C56223F}" type="sibTrans" cxnId="{BF1E386D-B593-478F-ABE6-6B1D8AAFF7C3}">
      <dgm:prSet/>
      <dgm:spPr/>
      <dgm:t>
        <a:bodyPr/>
        <a:lstStyle/>
        <a:p>
          <a:endParaRPr lang="en-US"/>
        </a:p>
      </dgm:t>
    </dgm:pt>
    <dgm:pt modelId="{052757D7-F429-48EA-87D9-817D226519F2}">
      <dgm:prSet phldrT="[Text]"/>
      <dgm:spPr/>
      <dgm:t>
        <a:bodyPr/>
        <a:lstStyle/>
        <a:p>
          <a:r>
            <a:rPr lang="en-US" dirty="0"/>
            <a:t>Integration Test</a:t>
          </a:r>
        </a:p>
      </dgm:t>
    </dgm:pt>
    <dgm:pt modelId="{38DB33AE-614B-4D16-87A5-896068CEE733}" type="parTrans" cxnId="{64A47EE3-D695-41EC-802F-D1B9B0706783}">
      <dgm:prSet/>
      <dgm:spPr/>
      <dgm:t>
        <a:bodyPr/>
        <a:lstStyle/>
        <a:p>
          <a:endParaRPr lang="en-US"/>
        </a:p>
      </dgm:t>
    </dgm:pt>
    <dgm:pt modelId="{58755BB0-5BAA-463C-9711-157E075B28BF}" type="sibTrans" cxnId="{64A47EE3-D695-41EC-802F-D1B9B0706783}">
      <dgm:prSet/>
      <dgm:spPr/>
      <dgm:t>
        <a:bodyPr/>
        <a:lstStyle/>
        <a:p>
          <a:endParaRPr lang="en-US"/>
        </a:p>
      </dgm:t>
    </dgm:pt>
    <dgm:pt modelId="{16637E45-380E-4F98-948B-F50D74AC1FB2}">
      <dgm:prSet phldrT="[Text]"/>
      <dgm:spPr/>
      <dgm:t>
        <a:bodyPr/>
        <a:lstStyle/>
        <a:p>
          <a:r>
            <a:rPr lang="en-US" dirty="0"/>
            <a:t>Manual Check</a:t>
          </a:r>
        </a:p>
      </dgm:t>
    </dgm:pt>
    <dgm:pt modelId="{493A74A9-B55B-4876-9871-25301053BE8C}" type="parTrans" cxnId="{73FC45EA-2696-4416-BA33-CEB08C298D1B}">
      <dgm:prSet/>
      <dgm:spPr/>
      <dgm:t>
        <a:bodyPr/>
        <a:lstStyle/>
        <a:p>
          <a:endParaRPr lang="en-US"/>
        </a:p>
      </dgm:t>
    </dgm:pt>
    <dgm:pt modelId="{7CD55F5E-4F80-4D5D-BEF3-69A381975227}" type="sibTrans" cxnId="{73FC45EA-2696-4416-BA33-CEB08C298D1B}">
      <dgm:prSet/>
      <dgm:spPr/>
      <dgm:t>
        <a:bodyPr/>
        <a:lstStyle/>
        <a:p>
          <a:endParaRPr lang="en-US"/>
        </a:p>
      </dgm:t>
    </dgm:pt>
    <dgm:pt modelId="{EA4DCC1A-56C3-42B4-BD7E-6DC35341BA19}" type="pres">
      <dgm:prSet presAssocID="{74E5E0BF-2D7F-429C-BE91-B852173457A1}" presName="CompostProcess" presStyleCnt="0">
        <dgm:presLayoutVars>
          <dgm:dir/>
          <dgm:resizeHandles val="exact"/>
        </dgm:presLayoutVars>
      </dgm:prSet>
      <dgm:spPr/>
    </dgm:pt>
    <dgm:pt modelId="{2F62D4EE-5187-408B-A7EE-3E13D76994E1}" type="pres">
      <dgm:prSet presAssocID="{74E5E0BF-2D7F-429C-BE91-B852173457A1}" presName="arrow" presStyleLbl="bgShp" presStyleIdx="0" presStyleCnt="1"/>
      <dgm:spPr/>
    </dgm:pt>
    <dgm:pt modelId="{3E0779C6-4D8F-4FA0-8441-4D97B4D545FA}" type="pres">
      <dgm:prSet presAssocID="{74E5E0BF-2D7F-429C-BE91-B852173457A1}" presName="linearProcess" presStyleCnt="0"/>
      <dgm:spPr/>
    </dgm:pt>
    <dgm:pt modelId="{8715FFA6-2DAD-4001-867A-151A05596678}" type="pres">
      <dgm:prSet presAssocID="{62A819F7-9A37-44B1-B327-67DB15996C5D}" presName="textNode" presStyleLbl="node1" presStyleIdx="0" presStyleCnt="6">
        <dgm:presLayoutVars>
          <dgm:bulletEnabled val="1"/>
        </dgm:presLayoutVars>
      </dgm:prSet>
      <dgm:spPr/>
    </dgm:pt>
    <dgm:pt modelId="{963330B1-E770-4988-A1D0-43D5497E664B}" type="pres">
      <dgm:prSet presAssocID="{670F1666-CD50-4B86-9B5D-6D09B26314B1}" presName="sibTrans" presStyleCnt="0"/>
      <dgm:spPr/>
    </dgm:pt>
    <dgm:pt modelId="{1322C372-E3B7-4641-9F9E-C6BA54BE972A}" type="pres">
      <dgm:prSet presAssocID="{B4C9C0AF-2F72-48AE-858C-9C3F3E6F9DC2}" presName="textNode" presStyleLbl="node1" presStyleIdx="1" presStyleCnt="6">
        <dgm:presLayoutVars>
          <dgm:bulletEnabled val="1"/>
        </dgm:presLayoutVars>
      </dgm:prSet>
      <dgm:spPr/>
    </dgm:pt>
    <dgm:pt modelId="{E6C575F0-863A-4C5F-B80F-8D692DEF1F2E}" type="pres">
      <dgm:prSet presAssocID="{A6830946-CB4B-40A4-9644-C881F86C7CAD}" presName="sibTrans" presStyleCnt="0"/>
      <dgm:spPr/>
    </dgm:pt>
    <dgm:pt modelId="{04F22E72-5FF1-4E65-B0A8-ACF391ECAFE3}" type="pres">
      <dgm:prSet presAssocID="{62F27A77-DECC-4F70-BA8C-A62E6339A1E7}" presName="textNode" presStyleLbl="node1" presStyleIdx="2" presStyleCnt="6">
        <dgm:presLayoutVars>
          <dgm:bulletEnabled val="1"/>
        </dgm:presLayoutVars>
      </dgm:prSet>
      <dgm:spPr/>
    </dgm:pt>
    <dgm:pt modelId="{F7042C14-F187-43C1-9A5F-A9957A012D1F}" type="pres">
      <dgm:prSet presAssocID="{F0E713CB-1AA0-4303-9ADF-859FBEDFC438}" presName="sibTrans" presStyleCnt="0"/>
      <dgm:spPr/>
    </dgm:pt>
    <dgm:pt modelId="{69205869-B815-434F-9836-EEB50CA2058B}" type="pres">
      <dgm:prSet presAssocID="{E8FA5515-D4F2-4779-93C8-4A5961A1DC5C}" presName="textNode" presStyleLbl="node1" presStyleIdx="3" presStyleCnt="6">
        <dgm:presLayoutVars>
          <dgm:bulletEnabled val="1"/>
        </dgm:presLayoutVars>
      </dgm:prSet>
      <dgm:spPr/>
    </dgm:pt>
    <dgm:pt modelId="{AD62A2D0-6138-4633-B178-7DC5E9D038F8}" type="pres">
      <dgm:prSet presAssocID="{46D134AB-CB4D-44B5-8577-5FAA0C56223F}" presName="sibTrans" presStyleCnt="0"/>
      <dgm:spPr/>
    </dgm:pt>
    <dgm:pt modelId="{521CA46A-07A1-4FAD-B7F2-A8F10E8AAB1B}" type="pres">
      <dgm:prSet presAssocID="{052757D7-F429-48EA-87D9-817D226519F2}" presName="textNode" presStyleLbl="node1" presStyleIdx="4" presStyleCnt="6">
        <dgm:presLayoutVars>
          <dgm:bulletEnabled val="1"/>
        </dgm:presLayoutVars>
      </dgm:prSet>
      <dgm:spPr/>
    </dgm:pt>
    <dgm:pt modelId="{4BF96380-B489-486A-B5AD-AFD864BE650F}" type="pres">
      <dgm:prSet presAssocID="{58755BB0-5BAA-463C-9711-157E075B28BF}" presName="sibTrans" presStyleCnt="0"/>
      <dgm:spPr/>
    </dgm:pt>
    <dgm:pt modelId="{C0A02A23-C7A6-458F-BA55-A18995A83754}" type="pres">
      <dgm:prSet presAssocID="{16637E45-380E-4F98-948B-F50D74AC1FB2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BEE75708-13E3-453C-81B7-0F84315CBFA3}" srcId="{74E5E0BF-2D7F-429C-BE91-B852173457A1}" destId="{62A819F7-9A37-44B1-B327-67DB15996C5D}" srcOrd="0" destOrd="0" parTransId="{2EC84339-5DC1-4CCA-8454-1C4818D26F12}" sibTransId="{670F1666-CD50-4B86-9B5D-6D09B26314B1}"/>
    <dgm:cxn modelId="{5E7BF519-42E7-41EA-A733-11D7632F9A5C}" type="presOf" srcId="{62F27A77-DECC-4F70-BA8C-A62E6339A1E7}" destId="{04F22E72-5FF1-4E65-B0A8-ACF391ECAFE3}" srcOrd="0" destOrd="0" presId="urn:microsoft.com/office/officeart/2005/8/layout/hProcess9"/>
    <dgm:cxn modelId="{214F3E3D-A1FF-46E3-BF00-8FA259BA6A1E}" type="presOf" srcId="{62A819F7-9A37-44B1-B327-67DB15996C5D}" destId="{8715FFA6-2DAD-4001-867A-151A05596678}" srcOrd="0" destOrd="0" presId="urn:microsoft.com/office/officeart/2005/8/layout/hProcess9"/>
    <dgm:cxn modelId="{99BE5969-6349-49F0-AA7F-56AB49AB4AD4}" type="presOf" srcId="{74E5E0BF-2D7F-429C-BE91-B852173457A1}" destId="{EA4DCC1A-56C3-42B4-BD7E-6DC35341BA19}" srcOrd="0" destOrd="0" presId="urn:microsoft.com/office/officeart/2005/8/layout/hProcess9"/>
    <dgm:cxn modelId="{BF1E386D-B593-478F-ABE6-6B1D8AAFF7C3}" srcId="{74E5E0BF-2D7F-429C-BE91-B852173457A1}" destId="{E8FA5515-D4F2-4779-93C8-4A5961A1DC5C}" srcOrd="3" destOrd="0" parTransId="{A0CCE55B-2062-40BD-B597-476778848FCB}" sibTransId="{46D134AB-CB4D-44B5-8577-5FAA0C56223F}"/>
    <dgm:cxn modelId="{48DEF17D-64BE-4C77-A4DF-4B7F24EAD895}" srcId="{74E5E0BF-2D7F-429C-BE91-B852173457A1}" destId="{62F27A77-DECC-4F70-BA8C-A62E6339A1E7}" srcOrd="2" destOrd="0" parTransId="{73A2F8ED-3721-439C-9964-1318C0CEC82F}" sibTransId="{F0E713CB-1AA0-4303-9ADF-859FBEDFC438}"/>
    <dgm:cxn modelId="{8D65CACD-EE8A-4E5E-8181-C98A2190BE61}" type="presOf" srcId="{B4C9C0AF-2F72-48AE-858C-9C3F3E6F9DC2}" destId="{1322C372-E3B7-4641-9F9E-C6BA54BE972A}" srcOrd="0" destOrd="0" presId="urn:microsoft.com/office/officeart/2005/8/layout/hProcess9"/>
    <dgm:cxn modelId="{178BABD1-89B1-4355-B3A5-6F2E0DECC7BD}" type="presOf" srcId="{E8FA5515-D4F2-4779-93C8-4A5961A1DC5C}" destId="{69205869-B815-434F-9836-EEB50CA2058B}" srcOrd="0" destOrd="0" presId="urn:microsoft.com/office/officeart/2005/8/layout/hProcess9"/>
    <dgm:cxn modelId="{A3B739E3-BA6A-4693-A7AF-D05AFD2EC426}" type="presOf" srcId="{052757D7-F429-48EA-87D9-817D226519F2}" destId="{521CA46A-07A1-4FAD-B7F2-A8F10E8AAB1B}" srcOrd="0" destOrd="0" presId="urn:microsoft.com/office/officeart/2005/8/layout/hProcess9"/>
    <dgm:cxn modelId="{64A47EE3-D695-41EC-802F-D1B9B0706783}" srcId="{74E5E0BF-2D7F-429C-BE91-B852173457A1}" destId="{052757D7-F429-48EA-87D9-817D226519F2}" srcOrd="4" destOrd="0" parTransId="{38DB33AE-614B-4D16-87A5-896068CEE733}" sibTransId="{58755BB0-5BAA-463C-9711-157E075B28BF}"/>
    <dgm:cxn modelId="{9E0E12E7-DA1F-4940-9DCC-7F6434FBC5BD}" type="presOf" srcId="{16637E45-380E-4F98-948B-F50D74AC1FB2}" destId="{C0A02A23-C7A6-458F-BA55-A18995A83754}" srcOrd="0" destOrd="0" presId="urn:microsoft.com/office/officeart/2005/8/layout/hProcess9"/>
    <dgm:cxn modelId="{FE8E7CE8-750A-4C4A-94E2-1EE9E2397BCF}" srcId="{74E5E0BF-2D7F-429C-BE91-B852173457A1}" destId="{B4C9C0AF-2F72-48AE-858C-9C3F3E6F9DC2}" srcOrd="1" destOrd="0" parTransId="{D096C9C3-3AFE-4F5F-9237-592AFC0B0BE5}" sibTransId="{A6830946-CB4B-40A4-9644-C881F86C7CAD}"/>
    <dgm:cxn modelId="{73FC45EA-2696-4416-BA33-CEB08C298D1B}" srcId="{74E5E0BF-2D7F-429C-BE91-B852173457A1}" destId="{16637E45-380E-4F98-948B-F50D74AC1FB2}" srcOrd="5" destOrd="0" parTransId="{493A74A9-B55B-4876-9871-25301053BE8C}" sibTransId="{7CD55F5E-4F80-4D5D-BEF3-69A381975227}"/>
    <dgm:cxn modelId="{1736BD81-6AF1-492F-9BE1-0F20EF90766B}" type="presParOf" srcId="{EA4DCC1A-56C3-42B4-BD7E-6DC35341BA19}" destId="{2F62D4EE-5187-408B-A7EE-3E13D76994E1}" srcOrd="0" destOrd="0" presId="urn:microsoft.com/office/officeart/2005/8/layout/hProcess9"/>
    <dgm:cxn modelId="{DFA8595E-6F28-48AF-86E1-1A5BA78F06CF}" type="presParOf" srcId="{EA4DCC1A-56C3-42B4-BD7E-6DC35341BA19}" destId="{3E0779C6-4D8F-4FA0-8441-4D97B4D545FA}" srcOrd="1" destOrd="0" presId="urn:microsoft.com/office/officeart/2005/8/layout/hProcess9"/>
    <dgm:cxn modelId="{A6E2A07E-76E3-48E6-951D-4D7018277EF6}" type="presParOf" srcId="{3E0779C6-4D8F-4FA0-8441-4D97B4D545FA}" destId="{8715FFA6-2DAD-4001-867A-151A05596678}" srcOrd="0" destOrd="0" presId="urn:microsoft.com/office/officeart/2005/8/layout/hProcess9"/>
    <dgm:cxn modelId="{BF584BD0-60AC-46B3-A0AE-A5F0D7BDED57}" type="presParOf" srcId="{3E0779C6-4D8F-4FA0-8441-4D97B4D545FA}" destId="{963330B1-E770-4988-A1D0-43D5497E664B}" srcOrd="1" destOrd="0" presId="urn:microsoft.com/office/officeart/2005/8/layout/hProcess9"/>
    <dgm:cxn modelId="{DBDF754B-FCC9-4F83-8577-67C94039CE5E}" type="presParOf" srcId="{3E0779C6-4D8F-4FA0-8441-4D97B4D545FA}" destId="{1322C372-E3B7-4641-9F9E-C6BA54BE972A}" srcOrd="2" destOrd="0" presId="urn:microsoft.com/office/officeart/2005/8/layout/hProcess9"/>
    <dgm:cxn modelId="{5CD6AE23-377C-42F5-BE4C-C8BF7E65B0B3}" type="presParOf" srcId="{3E0779C6-4D8F-4FA0-8441-4D97B4D545FA}" destId="{E6C575F0-863A-4C5F-B80F-8D692DEF1F2E}" srcOrd="3" destOrd="0" presId="urn:microsoft.com/office/officeart/2005/8/layout/hProcess9"/>
    <dgm:cxn modelId="{F0CC7692-06A0-4A3A-81DB-D972C3841919}" type="presParOf" srcId="{3E0779C6-4D8F-4FA0-8441-4D97B4D545FA}" destId="{04F22E72-5FF1-4E65-B0A8-ACF391ECAFE3}" srcOrd="4" destOrd="0" presId="urn:microsoft.com/office/officeart/2005/8/layout/hProcess9"/>
    <dgm:cxn modelId="{FD4480DB-49AE-42F7-86DD-D78870402250}" type="presParOf" srcId="{3E0779C6-4D8F-4FA0-8441-4D97B4D545FA}" destId="{F7042C14-F187-43C1-9A5F-A9957A012D1F}" srcOrd="5" destOrd="0" presId="urn:microsoft.com/office/officeart/2005/8/layout/hProcess9"/>
    <dgm:cxn modelId="{0E5ECB3C-7DE5-4FFF-9AA4-DA93636A5703}" type="presParOf" srcId="{3E0779C6-4D8F-4FA0-8441-4D97B4D545FA}" destId="{69205869-B815-434F-9836-EEB50CA2058B}" srcOrd="6" destOrd="0" presId="urn:microsoft.com/office/officeart/2005/8/layout/hProcess9"/>
    <dgm:cxn modelId="{BCDF3ED0-93A8-4D78-AE74-C9924B3679C7}" type="presParOf" srcId="{3E0779C6-4D8F-4FA0-8441-4D97B4D545FA}" destId="{AD62A2D0-6138-4633-B178-7DC5E9D038F8}" srcOrd="7" destOrd="0" presId="urn:microsoft.com/office/officeart/2005/8/layout/hProcess9"/>
    <dgm:cxn modelId="{468B26BA-DDAE-47B1-A13D-82A1915DF7BC}" type="presParOf" srcId="{3E0779C6-4D8F-4FA0-8441-4D97B4D545FA}" destId="{521CA46A-07A1-4FAD-B7F2-A8F10E8AAB1B}" srcOrd="8" destOrd="0" presId="urn:microsoft.com/office/officeart/2005/8/layout/hProcess9"/>
    <dgm:cxn modelId="{25B68608-CCB8-42DB-8CD4-E4EFF8C80160}" type="presParOf" srcId="{3E0779C6-4D8F-4FA0-8441-4D97B4D545FA}" destId="{4BF96380-B489-486A-B5AD-AFD864BE650F}" srcOrd="9" destOrd="0" presId="urn:microsoft.com/office/officeart/2005/8/layout/hProcess9"/>
    <dgm:cxn modelId="{3AB7CE11-AFA9-48AB-8DAE-97C9BDA5840F}" type="presParOf" srcId="{3E0779C6-4D8F-4FA0-8441-4D97B4D545FA}" destId="{C0A02A23-C7A6-458F-BA55-A18995A83754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2D4EE-5187-408B-A7EE-3E13D76994E1}">
      <dsp:nvSpPr>
        <dsp:cNvPr id="0" name=""/>
        <dsp:cNvSpPr/>
      </dsp:nvSpPr>
      <dsp:spPr>
        <a:xfrm>
          <a:off x="638016" y="0"/>
          <a:ext cx="7230850" cy="443568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15FFA6-2DAD-4001-867A-151A05596678}">
      <dsp:nvSpPr>
        <dsp:cNvPr id="0" name=""/>
        <dsp:cNvSpPr/>
      </dsp:nvSpPr>
      <dsp:spPr>
        <a:xfrm>
          <a:off x="2336" y="1330706"/>
          <a:ext cx="1360353" cy="17742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Checkout source code</a:t>
          </a:r>
        </a:p>
      </dsp:txBody>
      <dsp:txXfrm>
        <a:off x="68743" y="1397113"/>
        <a:ext cx="1227539" cy="1641460"/>
      </dsp:txXfrm>
    </dsp:sp>
    <dsp:sp modelId="{1322C372-E3B7-4641-9F9E-C6BA54BE972A}">
      <dsp:nvSpPr>
        <dsp:cNvPr id="0" name=""/>
        <dsp:cNvSpPr/>
      </dsp:nvSpPr>
      <dsp:spPr>
        <a:xfrm>
          <a:off x="1430707" y="1330706"/>
          <a:ext cx="1360353" cy="17742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Unit Test</a:t>
          </a:r>
        </a:p>
      </dsp:txBody>
      <dsp:txXfrm>
        <a:off x="1497114" y="1397113"/>
        <a:ext cx="1227539" cy="1641460"/>
      </dsp:txXfrm>
    </dsp:sp>
    <dsp:sp modelId="{04F22E72-5FF1-4E65-B0A8-ACF391ECAFE3}">
      <dsp:nvSpPr>
        <dsp:cNvPr id="0" name=""/>
        <dsp:cNvSpPr/>
      </dsp:nvSpPr>
      <dsp:spPr>
        <a:xfrm>
          <a:off x="2859079" y="1330706"/>
          <a:ext cx="1360353" cy="17742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Build</a:t>
          </a:r>
        </a:p>
      </dsp:txBody>
      <dsp:txXfrm>
        <a:off x="2925486" y="1397113"/>
        <a:ext cx="1227539" cy="1641460"/>
      </dsp:txXfrm>
    </dsp:sp>
    <dsp:sp modelId="{69205869-B815-434F-9836-EEB50CA2058B}">
      <dsp:nvSpPr>
        <dsp:cNvPr id="0" name=""/>
        <dsp:cNvSpPr/>
      </dsp:nvSpPr>
      <dsp:spPr>
        <a:xfrm>
          <a:off x="4287450" y="1330706"/>
          <a:ext cx="1360353" cy="17742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Publish to Unstable</a:t>
          </a:r>
        </a:p>
      </dsp:txBody>
      <dsp:txXfrm>
        <a:off x="4353857" y="1397113"/>
        <a:ext cx="1227539" cy="1641460"/>
      </dsp:txXfrm>
    </dsp:sp>
    <dsp:sp modelId="{521CA46A-07A1-4FAD-B7F2-A8F10E8AAB1B}">
      <dsp:nvSpPr>
        <dsp:cNvPr id="0" name=""/>
        <dsp:cNvSpPr/>
      </dsp:nvSpPr>
      <dsp:spPr>
        <a:xfrm>
          <a:off x="5715821" y="1330706"/>
          <a:ext cx="1360353" cy="17742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Integration Test</a:t>
          </a:r>
        </a:p>
      </dsp:txBody>
      <dsp:txXfrm>
        <a:off x="5782228" y="1397113"/>
        <a:ext cx="1227539" cy="1641460"/>
      </dsp:txXfrm>
    </dsp:sp>
    <dsp:sp modelId="{C0A02A23-C7A6-458F-BA55-A18995A83754}">
      <dsp:nvSpPr>
        <dsp:cNvPr id="0" name=""/>
        <dsp:cNvSpPr/>
      </dsp:nvSpPr>
      <dsp:spPr>
        <a:xfrm>
          <a:off x="7144192" y="1330706"/>
          <a:ext cx="1360353" cy="17742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Manual Check</a:t>
          </a:r>
        </a:p>
      </dsp:txBody>
      <dsp:txXfrm>
        <a:off x="7210599" y="1397113"/>
        <a:ext cx="1227539" cy="16414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6403EA-0442-4613-8C92-F398ABF4B6BB}" type="datetimeFigureOut">
              <a:rPr lang="en-US" smtClean="0"/>
              <a:t>6/15/2018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7E5CFB-73FC-4C85-A7FA-2CA4FF84F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795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Defining Agenda With </a:t>
            </a:r>
            <a:r>
              <a:rPr lang="en-US" dirty="0" err="1"/>
              <a:t>Tanner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should use source control contains the why and how (providers and host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 source control just covers why this feature makes it possible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Talk about modularity and file structure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Code Flow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Gitflow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GItFlow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light)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E5CFB-73FC-4C85-A7FA-2CA4FF84F6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761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of you may not</a:t>
            </a:r>
            <a:r>
              <a:rPr lang="en-US" baseline="0" dirty="0"/>
              <a:t> be sold, so I offer you this</a:t>
            </a:r>
            <a:r>
              <a:rPr lang="en-US" dirty="0"/>
              <a:t> handy flow chart to determine if your</a:t>
            </a:r>
            <a:r>
              <a:rPr lang="en-US" baseline="0" dirty="0"/>
              <a:t> project can benefit from source code control.</a:t>
            </a:r>
          </a:p>
          <a:p>
            <a:endParaRPr lang="en-US" baseline="0" dirty="0"/>
          </a:p>
          <a:p>
            <a:r>
              <a:rPr lang="en-US" baseline="0" dirty="0"/>
              <a:t>We’ve all been there at some point, “branching” our code and saving copies by renaming zip files; we’ve all experienced the frustration and potential for accidently modifying the wrong files when using this method. Overall, we should all recognize that it’s very </a:t>
            </a:r>
            <a:r>
              <a:rPr lang="en-US" baseline="0" dirty="0" err="1"/>
              <a:t>very</a:t>
            </a:r>
            <a:r>
              <a:rPr lang="en-US" baseline="0" dirty="0"/>
              <a:t> </a:t>
            </a:r>
            <a:r>
              <a:rPr lang="en-US" b="1" baseline="0" dirty="0"/>
              <a:t>bad. </a:t>
            </a:r>
            <a:endParaRPr lang="en-US" baseline="0" dirty="0"/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more details on source code control in LabVIEW,</a:t>
            </a:r>
            <a:r>
              <a:rPr lang="en-US" baseline="0" dirty="0"/>
              <a:t> please see Eli Kerry’s Software Engineering Technical Manual and Exercises for LabVIEW: https://decibel.ni.com/content/docs/DOC-10122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311E9-6B59-475B-9DF3-0DD86DF211D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424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717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two major</a:t>
            </a:r>
            <a:r>
              <a:rPr lang="en-US" baseline="0" dirty="0"/>
              <a:t> players in the hosting space for open source projects are </a:t>
            </a:r>
            <a:r>
              <a:rPr lang="en-US" baseline="0" dirty="0" err="1"/>
              <a:t>Github</a:t>
            </a:r>
            <a:r>
              <a:rPr lang="en-US" baseline="0" dirty="0"/>
              <a:t> and Bitbucket.  </a:t>
            </a:r>
            <a:r>
              <a:rPr lang="en-US" baseline="0" dirty="0" err="1"/>
              <a:t>Github</a:t>
            </a:r>
            <a:r>
              <a:rPr lang="en-US" baseline="0" dirty="0"/>
              <a:t> alone hosts over 38 million projects and has 15 million users.  In my experience, </a:t>
            </a:r>
            <a:r>
              <a:rPr lang="en-US" baseline="0" dirty="0" err="1"/>
              <a:t>Github</a:t>
            </a:r>
            <a:r>
              <a:rPr lang="en-US" baseline="0" dirty="0"/>
              <a:t> is the best host for </a:t>
            </a:r>
            <a:r>
              <a:rPr lang="en-US" baseline="0" dirty="0" err="1"/>
              <a:t>Git</a:t>
            </a:r>
            <a:r>
              <a:rPr lang="en-US" baseline="0" dirty="0"/>
              <a:t> projects using open-source tooling, Bitbucket is the best host if you’re using Mercurial (though it does also work with </a:t>
            </a:r>
            <a:r>
              <a:rPr lang="en-US" baseline="0" dirty="0" err="1"/>
              <a:t>Git</a:t>
            </a:r>
            <a:r>
              <a:rPr lang="en-US" baseline="0" dirty="0"/>
              <a:t>) or if you’re already using </a:t>
            </a:r>
            <a:r>
              <a:rPr lang="en-US" baseline="0" dirty="0" err="1"/>
              <a:t>Atlassian’s</a:t>
            </a:r>
            <a:r>
              <a:rPr lang="en-US" baseline="0" dirty="0"/>
              <a:t> suite of products (Bitbucket is owned and operated by </a:t>
            </a:r>
            <a:r>
              <a:rPr lang="en-US" baseline="0" dirty="0" err="1"/>
              <a:t>Atlassian</a:t>
            </a:r>
            <a:r>
              <a:rPr lang="en-US" baseline="0" dirty="0"/>
              <a:t>, so it integrates well with their other services).</a:t>
            </a:r>
          </a:p>
          <a:p>
            <a:endParaRPr lang="en-US" baseline="0" dirty="0"/>
          </a:p>
          <a:p>
            <a:r>
              <a:rPr lang="en-US" baseline="0" dirty="0"/>
              <a:t>There are other, more niche, players in the space, and new ones pop up every few months (</a:t>
            </a:r>
            <a:r>
              <a:rPr lang="en-US" baseline="0" dirty="0" err="1"/>
              <a:t>Gitlab</a:t>
            </a:r>
            <a:r>
              <a:rPr lang="en-US" baseline="0" dirty="0"/>
              <a:t>, for example, is popular with some developers I’ve worked with).  If you’re not sure where to start, </a:t>
            </a:r>
            <a:r>
              <a:rPr lang="en-US" baseline="0" dirty="0" err="1"/>
              <a:t>Github</a:t>
            </a:r>
            <a:r>
              <a:rPr lang="en-US" baseline="0" dirty="0"/>
              <a:t> is a solid default option, since it has the largest user base.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26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yourself – what parts of the codebase can be changed without breaking my</a:t>
            </a:r>
            <a:r>
              <a:rPr lang="en-US" baseline="0" dirty="0"/>
              <a:t> code?  What parts can be changed without affecting my ability to test my code?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67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https://datasift.github.io/gitflow/IntroducingGitFlow.html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E5CFB-73FC-4C85-A7FA-2CA4FF84F6A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891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Jenkins can use the pipeline</a:t>
            </a:r>
            <a:r>
              <a:rPr lang="en-US" baseline="0"/>
              <a:t> plugin to do awesome things that previously required many linked jobs</a:t>
            </a:r>
            <a:endParaRPr lang="en-US"/>
          </a:p>
          <a:p>
            <a:endParaRPr lang="en-US"/>
          </a:p>
          <a:p>
            <a:r>
              <a:rPr lang="en-US"/>
              <a:t>Build process as code</a:t>
            </a:r>
          </a:p>
          <a:p>
            <a:pPr lvl="1"/>
            <a:r>
              <a:rPr lang="en-US"/>
              <a:t>Jenkins runs simple Pipeline job that calls a script file</a:t>
            </a:r>
          </a:p>
          <a:p>
            <a:pPr lvl="1"/>
            <a:r>
              <a:rPr lang="en-US" err="1"/>
              <a:t>Jenkinsfile</a:t>
            </a:r>
            <a:endParaRPr lang="en-US"/>
          </a:p>
          <a:p>
            <a:pPr lvl="1"/>
            <a:r>
              <a:rPr lang="en-US" err="1"/>
              <a:t>Jenkinsfile</a:t>
            </a:r>
            <a:r>
              <a:rPr lang="en-US"/>
              <a:t> invokes various pipeline commands to string together a set of actions that constitute the build pipeline</a:t>
            </a:r>
          </a:p>
          <a:p>
            <a:pPr lvl="1"/>
            <a:r>
              <a:rPr lang="en-US"/>
              <a:t>Pipeline scripts can be reused across many jobs</a:t>
            </a:r>
          </a:p>
          <a:p>
            <a:pPr lvl="1"/>
            <a:r>
              <a:rPr lang="en-US"/>
              <a:t>Pipeline scripts are in source code control</a:t>
            </a:r>
          </a:p>
          <a:p>
            <a:pPr lvl="1"/>
            <a:r>
              <a:rPr lang="en-US"/>
              <a:t>Pipeline repo can be shared across multiple projects and jobs</a:t>
            </a:r>
          </a:p>
          <a:p>
            <a:pPr lvl="1"/>
            <a:r>
              <a:rPr lang="en-US"/>
              <a:t>Pipeline scripts are extensible with custom scripting actions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4C6CA-46A1-5B48-B1AE-7D6F4B7A341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25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713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3716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L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8929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903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Product Focused with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7338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91781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7299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236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Image Top_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014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6022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2194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9248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376417"/>
            <a:ext cx="1188720" cy="288036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765792" y="6400800"/>
            <a:ext cx="1828800" cy="243840"/>
          </a:xfrm>
        </p:spPr>
        <p:txBody>
          <a:bodyPr anchor="ctr"/>
          <a:lstStyle>
            <a:lvl1pPr marL="0" indent="0" algn="r">
              <a:buFontTx/>
              <a:buNone/>
              <a:defRPr sz="146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ni.com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" name="Content Placeholder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376417"/>
            <a:ext cx="1188720" cy="2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211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13893067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indent="0" algn="ctr">
              <a:spcAft>
                <a:spcPts val="800"/>
              </a:spcAft>
              <a:buNone/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80373"/>
            <a:ext cx="1188720" cy="288036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781203" y="6400800"/>
            <a:ext cx="1825580" cy="243840"/>
          </a:xfrm>
        </p:spPr>
        <p:txBody>
          <a:bodyPr vert="horz" lIns="0" tIns="45720" rIns="0" bIns="45720" rtlCol="0" anchor="ctr"/>
          <a:lstStyle>
            <a:lvl1pPr marL="1219170" marR="0" indent="-121917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 lang="en-US" sz="1600" dirty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 algn="r" defTabSz="609550"/>
            <a:r>
              <a:rPr lang="en-US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8123277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A7644-5C30-4EFD-91D0-FF2A156CFF4B}" type="datetimeFigureOut">
              <a:rPr lang="en-US" smtClean="0"/>
              <a:t>6/15/2018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7D5EA-C6EB-4202-83C3-4F42C2D0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009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376417"/>
            <a:ext cx="1188720" cy="288036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765792" y="6400800"/>
            <a:ext cx="1828800" cy="243840"/>
          </a:xfrm>
        </p:spPr>
        <p:txBody>
          <a:bodyPr anchor="ctr"/>
          <a:lstStyle>
            <a:lvl1pPr marL="0" indent="0" algn="r">
              <a:buFontTx/>
              <a:buNone/>
              <a:defRPr sz="146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5547431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indent="0" algn="ctr">
              <a:spcAft>
                <a:spcPts val="800"/>
              </a:spcAft>
              <a:buNone/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80373"/>
            <a:ext cx="1188720" cy="288036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781203" y="6400800"/>
            <a:ext cx="1825580" cy="243840"/>
          </a:xfrm>
        </p:spPr>
        <p:txBody>
          <a:bodyPr vert="horz" lIns="0" tIns="45720" rIns="0" bIns="45720" rtlCol="0" anchor="ctr"/>
          <a:lstStyle>
            <a:lvl1pPr marL="1219170" marR="0" indent="-121917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 lang="en-US" sz="1600" dirty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 algn="r" defTabSz="609550"/>
            <a:r>
              <a:rPr lang="en-US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8642428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ext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941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B759B-4A05-4BD6-8E05-AC0F665BE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53916E-820F-476A-984E-27053EF709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EEBE9-B215-4E08-AA89-8233E05AA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A7644-5C30-4EFD-91D0-FF2A156CFF4B}" type="datetimeFigureOut">
              <a:rPr lang="en-US" smtClean="0"/>
              <a:t>6/15/2018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9F09C-8976-4CDE-B5CE-5A700624C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22281-7F63-4BDA-9239-D1C676477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7D5EA-C6EB-4202-83C3-4F42C2D0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3358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  <p:sp>
        <p:nvSpPr>
          <p:cNvPr id="4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7753875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201486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Title Slide w/o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600675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75223914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itle Slide w/o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1229654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63547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480625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1 Heading w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366520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75360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484658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2 Line Heading with Subhead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33542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46615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605302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fidential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4299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with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10134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3828645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426767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7232340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498112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with Full Image L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7232340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9024588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NI Product Focused with Image R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3828645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995176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NI Product Focused with Image L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7232340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03814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91781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7299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6236595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4289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Image Top_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152156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194907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3247149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835159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  <p:sp>
        <p:nvSpPr>
          <p:cNvPr id="5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592137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  <p:sp>
        <p:nvSpPr>
          <p:cNvPr id="12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6607354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Title Slide w/o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  <p:sp>
        <p:nvSpPr>
          <p:cNvPr id="10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707907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6179841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63547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807810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1 Heading w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366520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75360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127329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63547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862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2 Line Heading with Subhead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33542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46615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6137963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ustomer Confidential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54279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with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10134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3363852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201814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6767545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850629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with Full Image L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6900844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14007499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NI Product Focused with Image R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3363851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196356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NI Product Focused with Image L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6767545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7225032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91781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7299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9" name="Footer Placeholder 3"/>
          <p:cNvSpPr txBox="1">
            <a:spLocks/>
          </p:cNvSpPr>
          <p:nvPr/>
        </p:nvSpPr>
        <p:spPr>
          <a:xfrm>
            <a:off x="4763012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314003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Image Top_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9" name="Footer Placeholder 3"/>
          <p:cNvSpPr txBox="1">
            <a:spLocks/>
          </p:cNvSpPr>
          <p:nvPr/>
        </p:nvSpPr>
        <p:spPr>
          <a:xfrm>
            <a:off x="4763012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6809223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12" name="Footer Placeholder 3"/>
          <p:cNvSpPr txBox="1">
            <a:spLocks/>
          </p:cNvSpPr>
          <p:nvPr/>
        </p:nvSpPr>
        <p:spPr>
          <a:xfrm>
            <a:off x="4763012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30700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366520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75360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6983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10" name="Footer Placeholder 3"/>
          <p:cNvSpPr txBox="1">
            <a:spLocks/>
          </p:cNvSpPr>
          <p:nvPr/>
        </p:nvSpPr>
        <p:spPr>
          <a:xfrm>
            <a:off x="4763012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6701030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10" name="Footer Placeholder 3"/>
          <p:cNvSpPr txBox="1">
            <a:spLocks/>
          </p:cNvSpPr>
          <p:nvPr/>
        </p:nvSpPr>
        <p:spPr>
          <a:xfrm>
            <a:off x="4763012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>
                <a:solidFill>
                  <a:schemeClr val="accent2"/>
                </a:solidFill>
              </a:rPr>
              <a:t>NI CUSTOMER CONFIDENTIAL</a:t>
            </a:r>
            <a:endParaRPr lang="en-US" sz="1333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6897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2 Line Heading w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33542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46615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150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xternal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0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10134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494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3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48666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latin typeface="+mn-lt"/>
            </a:endParaRPr>
          </a:p>
        </p:txBody>
      </p:sp>
      <p:sp>
        <p:nvSpPr>
          <p:cNvPr id="6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58572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latin typeface="+mn-lt"/>
            </a:endParaRPr>
          </a:p>
        </p:txBody>
      </p:sp>
      <p:sp>
        <p:nvSpPr>
          <p:cNvPr id="6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429144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3154C-3EB3-4191-AF5E-794223A3F4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7 Key points to use Source Code Control In LV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09B190-2BB9-47F1-8833-8D1874E376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524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LV Project Organization - Bad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Monolith</a:t>
            </a:r>
            <a:endParaRPr lang="en-US" baseline="0" dirty="0"/>
          </a:p>
          <a:p>
            <a:r>
              <a:rPr lang="en-US" baseline="0" dirty="0"/>
              <a:t>Random VIs scattered across disk locations</a:t>
            </a:r>
          </a:p>
          <a:p>
            <a:r>
              <a:rPr lang="en-US" baseline="0" dirty="0"/>
              <a:t>Crosslinked code that has surprising external dependencies </a:t>
            </a:r>
          </a:p>
          <a:p>
            <a:r>
              <a:rPr lang="en-US" baseline="0" dirty="0"/>
              <a:t>Code that you forgot depends on driver A, B, and C, a modified example you downloaded from</a:t>
            </a:r>
            <a:r>
              <a:rPr lang="en-US" dirty="0"/>
              <a:t> ni.com, and three old VI Packages you downloaded but forgot about</a:t>
            </a:r>
          </a:p>
          <a:p>
            <a:r>
              <a:rPr lang="en-US" dirty="0"/>
              <a:t>“Reuse library” consisting of all of the old code from all projects you’ve done over the past decade copy and pasted into every new project directory</a:t>
            </a:r>
          </a:p>
        </p:txBody>
      </p:sp>
    </p:spTree>
    <p:extLst>
      <p:ext uri="{BB962C8B-B14F-4D97-AF65-F5344CB8AC3E}">
        <p14:creationId xmlns:p14="http://schemas.microsoft.com/office/powerpoint/2010/main" val="87064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LV Project Organization - Bad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Monolith</a:t>
            </a:r>
            <a:endParaRPr lang="en-US" baseline="0" dirty="0"/>
          </a:p>
          <a:p>
            <a:r>
              <a:rPr lang="en-US" baseline="0" dirty="0"/>
              <a:t>Random VIs scattered across disk locations</a:t>
            </a:r>
          </a:p>
          <a:p>
            <a:r>
              <a:rPr lang="en-US" baseline="0" dirty="0"/>
              <a:t>Crosslinked code that has surprising external dependencies </a:t>
            </a:r>
          </a:p>
          <a:p>
            <a:r>
              <a:rPr lang="en-US" baseline="0" dirty="0"/>
              <a:t>Code that you forgot depends on driver A, B, and C, a modified example you downloaded from</a:t>
            </a:r>
            <a:r>
              <a:rPr lang="en-US" dirty="0"/>
              <a:t> ni.com, and three old VI Packages you downloaded but forgot about</a:t>
            </a:r>
          </a:p>
          <a:p>
            <a:r>
              <a:rPr lang="en-US" dirty="0"/>
              <a:t>“Reuse library” consisting of all of the old code from all projects you’ve done over the past decade copy and pasted into every new project directory</a:t>
            </a:r>
          </a:p>
        </p:txBody>
      </p:sp>
    </p:spTree>
    <p:extLst>
      <p:ext uri="{BB962C8B-B14F-4D97-AF65-F5344CB8AC3E}">
        <p14:creationId xmlns:p14="http://schemas.microsoft.com/office/powerpoint/2010/main" val="224543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9BC3D-AA7F-416B-8866-843906F5D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LabVIEW Code Structure - Bad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89C5F-F07C-4914-8A87-D31BC9DB5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monoliths!</a:t>
            </a:r>
          </a:p>
          <a:p>
            <a:endParaRPr lang="en-US" dirty="0"/>
          </a:p>
        </p:txBody>
      </p:sp>
      <p:pic>
        <p:nvPicPr>
          <p:cNvPr id="4098" name="Picture 2" descr="Image result for labview spaghetti code">
            <a:extLst>
              <a:ext uri="{FF2B5EF4-FFF2-40B4-BE49-F238E27FC236}">
                <a16:creationId xmlns:a16="http://schemas.microsoft.com/office/drawing/2014/main" id="{D13E914D-96A2-454F-8318-456D60E77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1" y="1629507"/>
            <a:ext cx="7119620" cy="458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841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34969-8343-4E51-9DE6-E0CCD05FA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LabVIEW</a:t>
            </a:r>
            <a:r>
              <a:rPr lang="en-US" baseline="0" dirty="0"/>
              <a:t> Code Structure - Good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21B56-8F8B-4B23-B8A5-798C5B1F5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layers of code, clearly separated</a:t>
            </a:r>
          </a:p>
          <a:p>
            <a:r>
              <a:rPr lang="en-US" dirty="0"/>
              <a:t>Encapsulation permits simultaneous 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329900-EC70-4C49-8078-23FAC626A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560" y="2626877"/>
            <a:ext cx="5740400" cy="310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63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C3000-7A35-4451-8081-BC941EEAF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LabVIEW Code Structure</a:t>
            </a:r>
            <a:r>
              <a:rPr lang="en-US" baseline="0" dirty="0"/>
              <a:t> – LVOOP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BD6EE-253B-4447-804D-F92ACF693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LVOOP</a:t>
            </a:r>
            <a:r>
              <a:rPr lang="en-US" baseline="0" dirty="0"/>
              <a:t> is great for splitting code into small pieces</a:t>
            </a:r>
          </a:p>
          <a:p>
            <a:r>
              <a:rPr lang="en-US" dirty="0"/>
              <a:t>BUT reorganization of all those files can be painful in source control</a:t>
            </a:r>
          </a:p>
          <a:p>
            <a:r>
              <a:rPr lang="en-US" dirty="0"/>
              <a:t>Give yourself two versions to throw away</a:t>
            </a:r>
          </a:p>
          <a:p>
            <a:endParaRPr lang="en-US" dirty="0"/>
          </a:p>
          <a:p>
            <a:r>
              <a:rPr lang="en-US" dirty="0"/>
              <a:t>Remember: Commit the .</a:t>
            </a:r>
            <a:r>
              <a:rPr lang="en-US" dirty="0" err="1"/>
              <a:t>lvproj</a:t>
            </a:r>
            <a:r>
              <a:rPr lang="en-US" dirty="0"/>
              <a:t>, .</a:t>
            </a:r>
            <a:r>
              <a:rPr lang="en-US" dirty="0" err="1"/>
              <a:t>lvlib</a:t>
            </a:r>
            <a:r>
              <a:rPr lang="en-US" dirty="0"/>
              <a:t>, and .</a:t>
            </a:r>
            <a:r>
              <a:rPr lang="en-US" dirty="0" err="1"/>
              <a:t>lvclass</a:t>
            </a:r>
            <a:r>
              <a:rPr lang="en-US" dirty="0"/>
              <a:t> files as well as VIs!</a:t>
            </a:r>
          </a:p>
        </p:txBody>
      </p:sp>
    </p:spTree>
    <p:extLst>
      <p:ext uri="{BB962C8B-B14F-4D97-AF65-F5344CB8AC3E}">
        <p14:creationId xmlns:p14="http://schemas.microsoft.com/office/powerpoint/2010/main" val="517247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EDB776-3DF9-4DB9-B3F5-0D70F31304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Communication with the Team</a:t>
            </a:r>
          </a:p>
        </p:txBody>
      </p:sp>
    </p:spTree>
    <p:extLst>
      <p:ext uri="{BB962C8B-B14F-4D97-AF65-F5344CB8AC3E}">
        <p14:creationId xmlns:p14="http://schemas.microsoft.com/office/powerpoint/2010/main" val="3463747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9F55-2B4C-4867-9333-7A4F5DF58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3A4CE1-A81C-4CEC-BC5B-1E9A81C40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Developers</a:t>
            </a:r>
            <a:r>
              <a:rPr lang="en-US" baseline="0" dirty="0"/>
              <a:t> should know what to work on</a:t>
            </a:r>
          </a:p>
          <a:p>
            <a:pPr lvl="1"/>
            <a:r>
              <a:rPr lang="en-US" dirty="0"/>
              <a:t>Duplicate efforts are</a:t>
            </a:r>
            <a:r>
              <a:rPr lang="en-US" baseline="0" dirty="0"/>
              <a:t> a common cause of conflicts</a:t>
            </a:r>
          </a:p>
          <a:p>
            <a:r>
              <a:rPr lang="en-US" dirty="0"/>
              <a:t>Need a collaboration tool</a:t>
            </a:r>
          </a:p>
          <a:p>
            <a:pPr lvl="1"/>
            <a:r>
              <a:rPr lang="en-US" dirty="0"/>
              <a:t>Work backlog</a:t>
            </a:r>
          </a:p>
          <a:p>
            <a:pPr lvl="1"/>
            <a:r>
              <a:rPr lang="en-US" dirty="0"/>
              <a:t>Task assignments</a:t>
            </a:r>
          </a:p>
          <a:p>
            <a:pPr lvl="1"/>
            <a:r>
              <a:rPr lang="en-US" dirty="0"/>
              <a:t>Linked to code!</a:t>
            </a:r>
          </a:p>
          <a:p>
            <a:r>
              <a:rPr lang="en-US" baseline="0" dirty="0"/>
              <a:t>No, the answer is not a</a:t>
            </a:r>
            <a:r>
              <a:rPr lang="en-US" dirty="0"/>
              <a:t>n excel doc on the network share</a:t>
            </a:r>
            <a:endParaRPr lang="en-US" baseline="0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73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8F094-A90F-4CA4-82C7-E1CC8A7AC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114D6-9D5A-4EFE-9DAF-B65B9799D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Issues in GitHub</a:t>
            </a:r>
          </a:p>
          <a:p>
            <a:r>
              <a:rPr lang="en-US" dirty="0"/>
              <a:t>Assign Issues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424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EE27E-E1B8-40BE-9059-AAA24D616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</a:t>
            </a:r>
            <a:r>
              <a:rPr lang="en-US" baseline="0" dirty="0"/>
              <a:t> with 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92EE3-DBD7-43C9-B46D-4CE321AF5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Leverage LabVIEW Bookmarks</a:t>
            </a:r>
          </a:p>
          <a:p>
            <a:r>
              <a:rPr lang="en-US" dirty="0"/>
              <a:t>Include comments in the code anywhere style was violated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995DDD-6488-421B-A693-0D85F20B2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77" y="2830264"/>
            <a:ext cx="5527040" cy="27504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944F5F-65F3-4296-8EA1-72724541E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163" y="2985332"/>
            <a:ext cx="5763939" cy="238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75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51600-3FEC-4176-B6B5-97D059533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</a:t>
            </a:r>
            <a:r>
              <a:rPr lang="en-US" baseline="0" dirty="0"/>
              <a:t> With 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8FD00-AE0A-401D-B8F1-7A6435F1A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eaLnBrk="1" fontAlgn="auto" latinLnBrk="0" hangingPunct="1"/>
            <a:r>
              <a:rPr lang="en-US" dirty="0">
                <a:cs typeface="Univers LT Std 45 Light"/>
              </a:rPr>
              <a:t>Include useful commit comments in source control</a:t>
            </a:r>
            <a:endParaRPr lang="en-US" dirty="0"/>
          </a:p>
          <a:p>
            <a:pPr rtl="0" eaLnBrk="1" fontAlgn="auto" latinLnBrk="0" hangingPunct="1"/>
            <a:r>
              <a:rPr lang="en-US" dirty="0">
                <a:cs typeface="Univers LT Std 45 Light"/>
              </a:rPr>
              <a:t>Keep commits small and atomic</a:t>
            </a:r>
            <a:endParaRPr lang="en-US" dirty="0">
              <a:effectLst/>
            </a:endParaRPr>
          </a:p>
          <a:p>
            <a:pPr rtl="0" eaLnBrk="1" fontAlgn="auto" latinLnBrk="0" hangingPunct="1"/>
            <a:r>
              <a:rPr lang="en-US" dirty="0">
                <a:cs typeface="Univers LT Std 45 Light"/>
              </a:rPr>
              <a:t>Link features/bug fixes to your commits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37927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5A01-A6D5-46A6-8D56-2ACCD3A5F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51BF5-07B5-4BA4-BA4B-C6DB8B3A3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source control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Remove Source from VI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Modular and Organized Code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Communication with the Team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Don’t Merge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Standard source Code Flow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continues integration </a:t>
            </a:r>
          </a:p>
        </p:txBody>
      </p:sp>
    </p:spTree>
    <p:extLst>
      <p:ext uri="{BB962C8B-B14F-4D97-AF65-F5344CB8AC3E}">
        <p14:creationId xmlns:p14="http://schemas.microsoft.com/office/powerpoint/2010/main" val="1930984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F7C657-E7A2-4185-B5E9-85DB3A76F8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Don’t Merge</a:t>
            </a:r>
          </a:p>
        </p:txBody>
      </p:sp>
    </p:spTree>
    <p:extLst>
      <p:ext uri="{BB962C8B-B14F-4D97-AF65-F5344CB8AC3E}">
        <p14:creationId xmlns:p14="http://schemas.microsoft.com/office/powerpoint/2010/main" val="285501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7547E-5E8C-4628-94CB-AA6A45C11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Battles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D8C49-0E68-4C92-87F5-FEC96744B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Ideally, we want to prevent this: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…but how?</a:t>
            </a:r>
          </a:p>
        </p:txBody>
      </p:sp>
      <p:pic>
        <p:nvPicPr>
          <p:cNvPr id="3074" name="Picture 2" descr="Git GIF">
            <a:extLst>
              <a:ext uri="{FF2B5EF4-FFF2-40B4-BE49-F238E27FC236}">
                <a16:creationId xmlns:a16="http://schemas.microsoft.com/office/drawing/2014/main" id="{D7CF255A-D4D3-4773-894A-AAADAE210A1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0" y="2006600"/>
            <a:ext cx="5080000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950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FBC9A-554B-4398-9ABC-4FD44B598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</a:t>
            </a:r>
            <a:r>
              <a:rPr lang="en-US" baseline="0" dirty="0"/>
              <a:t> Battles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F2FFE-DC78-4899-B7B9-926D0A680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Merge battles are caused by multiple, simultaneous, and conflicting changes to the same files from multiple users or branches</a:t>
            </a:r>
          </a:p>
          <a:p>
            <a:pPr lvl="1"/>
            <a:r>
              <a:rPr lang="en-US" dirty="0"/>
              <a:t>Merging graphical files is possible, but not fun</a:t>
            </a:r>
          </a:p>
          <a:p>
            <a:pPr lvl="1"/>
            <a:r>
              <a:rPr lang="en-US" dirty="0"/>
              <a:t>Avoiding, or at least simplifying, merge conflicts is the way to stay (mostly) sane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39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FBC9A-554B-4398-9ABC-4FD44B598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</a:t>
            </a:r>
            <a:r>
              <a:rPr lang="en-US" baseline="0" dirty="0"/>
              <a:t> Battles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F2FFE-DC78-4899-B7B9-926D0A680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Merge battles are caused by multiple, simultaneous, and conflicting changes to the same files from multiple users or branches</a:t>
            </a:r>
          </a:p>
          <a:p>
            <a:pPr lvl="1"/>
            <a:r>
              <a:rPr lang="en-US" dirty="0"/>
              <a:t>Merging graphical files is possible, but not fun</a:t>
            </a:r>
          </a:p>
          <a:p>
            <a:pPr lvl="1"/>
            <a:r>
              <a:rPr lang="en-US" dirty="0"/>
              <a:t>Avoiding, or at least simplifying, merge conflicts is the way to stay (mostly) sane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225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27DFD1-C01F-4ACD-92AB-C44606829D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Standard Flow</a:t>
            </a:r>
          </a:p>
        </p:txBody>
      </p:sp>
    </p:spTree>
    <p:extLst>
      <p:ext uri="{BB962C8B-B14F-4D97-AF65-F5344CB8AC3E}">
        <p14:creationId xmlns:p14="http://schemas.microsoft.com/office/powerpoint/2010/main" val="1172940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027" y="1318486"/>
            <a:ext cx="2281724" cy="25302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331" y="1269546"/>
            <a:ext cx="2341527" cy="2530277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64734" y="1318485"/>
            <a:ext cx="2026073" cy="2532592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123" y="2495528"/>
            <a:ext cx="627716" cy="2883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Workflow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2038" y="2495528"/>
            <a:ext cx="627716" cy="2883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1953" y="2495528"/>
            <a:ext cx="627716" cy="2883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7464" y="2413440"/>
            <a:ext cx="533625" cy="4524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0130" y="2413440"/>
            <a:ext cx="533625" cy="4524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95945" y="2024132"/>
            <a:ext cx="1026160" cy="1200330"/>
            <a:chOff x="827158" y="3245465"/>
            <a:chExt cx="769620" cy="900247"/>
          </a:xfrm>
        </p:grpSpPr>
        <p:sp>
          <p:nvSpPr>
            <p:cNvPr id="13" name="Circle: Hollow 12"/>
            <p:cNvSpPr/>
            <p:nvPr/>
          </p:nvSpPr>
          <p:spPr>
            <a:xfrm>
              <a:off x="827158" y="3322320"/>
              <a:ext cx="769620" cy="769620"/>
            </a:xfrm>
            <a:prstGeom prst="donut">
              <a:avLst>
                <a:gd name="adj" fmla="val 9221"/>
              </a:avLst>
            </a:prstGeom>
            <a:solidFill>
              <a:schemeClr val="accent5">
                <a:lumMod val="75000"/>
              </a:schemeClr>
            </a:solidFill>
            <a:ln w="12700">
              <a:solidFill>
                <a:srgbClr val="0A6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18663" y="3245465"/>
              <a:ext cx="223934" cy="90024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72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!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0883609" y="2244720"/>
            <a:ext cx="1026160" cy="1200330"/>
            <a:chOff x="827158" y="3322320"/>
            <a:chExt cx="769620" cy="900247"/>
          </a:xfrm>
        </p:grpSpPr>
        <p:sp>
          <p:nvSpPr>
            <p:cNvPr id="18" name="Circle: Hollow 17"/>
            <p:cNvSpPr/>
            <p:nvPr/>
          </p:nvSpPr>
          <p:spPr>
            <a:xfrm>
              <a:off x="827158" y="3322320"/>
              <a:ext cx="769620" cy="769620"/>
            </a:xfrm>
            <a:prstGeom prst="donut">
              <a:avLst>
                <a:gd name="adj" fmla="val 9221"/>
              </a:avLst>
            </a:prstGeom>
            <a:solidFill>
              <a:schemeClr val="accent3">
                <a:lumMod val="60000"/>
                <a:lumOff val="40000"/>
              </a:schemeClr>
            </a:solidFill>
            <a:ln w="12700">
              <a:solidFill>
                <a:srgbClr val="0A6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84859" y="3322320"/>
              <a:ext cx="223934" cy="90024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7200" dirty="0">
                  <a:solidFill>
                    <a:schemeClr val="accent3">
                      <a:lumMod val="75000"/>
                    </a:schemeClr>
                  </a:solidFill>
                  <a:latin typeface="Cambria" panose="02040503050406030204" pitchFamily="18" charset="0"/>
                  <a:sym typeface="Wingdings" panose="05000000000000000000" pitchFamily="2" charset="2"/>
                </a:rPr>
                <a:t></a:t>
              </a:r>
              <a:endParaRPr lang="en-US" sz="7200" dirty="0">
                <a:solidFill>
                  <a:schemeClr val="accent3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6684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027" y="1318486"/>
            <a:ext cx="2281724" cy="25302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331" y="1269546"/>
            <a:ext cx="2341527" cy="2530277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64734" y="1318485"/>
            <a:ext cx="2026073" cy="2532592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123" y="2495528"/>
            <a:ext cx="627716" cy="2883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Workflow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2038" y="2495528"/>
            <a:ext cx="627716" cy="2883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1953" y="2495528"/>
            <a:ext cx="627716" cy="2883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7464" y="2413440"/>
            <a:ext cx="533625" cy="4524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0130" y="2413440"/>
            <a:ext cx="533625" cy="4524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95945" y="2024132"/>
            <a:ext cx="1026160" cy="1200330"/>
            <a:chOff x="827158" y="3245465"/>
            <a:chExt cx="769620" cy="900247"/>
          </a:xfrm>
        </p:grpSpPr>
        <p:sp>
          <p:nvSpPr>
            <p:cNvPr id="13" name="Circle: Hollow 12"/>
            <p:cNvSpPr/>
            <p:nvPr/>
          </p:nvSpPr>
          <p:spPr>
            <a:xfrm>
              <a:off x="827158" y="3322320"/>
              <a:ext cx="769620" cy="769620"/>
            </a:xfrm>
            <a:prstGeom prst="donut">
              <a:avLst>
                <a:gd name="adj" fmla="val 9221"/>
              </a:avLst>
            </a:prstGeom>
            <a:solidFill>
              <a:schemeClr val="accent5">
                <a:lumMod val="75000"/>
              </a:schemeClr>
            </a:solidFill>
            <a:ln w="12700">
              <a:solidFill>
                <a:srgbClr val="0A6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18663" y="3245465"/>
              <a:ext cx="223934" cy="90024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72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!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0883609" y="2244720"/>
            <a:ext cx="1026160" cy="1200330"/>
            <a:chOff x="827158" y="3322320"/>
            <a:chExt cx="769620" cy="900247"/>
          </a:xfrm>
        </p:grpSpPr>
        <p:sp>
          <p:nvSpPr>
            <p:cNvPr id="18" name="Circle: Hollow 17"/>
            <p:cNvSpPr/>
            <p:nvPr/>
          </p:nvSpPr>
          <p:spPr>
            <a:xfrm>
              <a:off x="827158" y="3322320"/>
              <a:ext cx="769620" cy="769620"/>
            </a:xfrm>
            <a:prstGeom prst="donut">
              <a:avLst>
                <a:gd name="adj" fmla="val 9221"/>
              </a:avLst>
            </a:prstGeom>
            <a:solidFill>
              <a:schemeClr val="accent3">
                <a:lumMod val="60000"/>
                <a:lumOff val="40000"/>
              </a:schemeClr>
            </a:solidFill>
            <a:ln w="12700">
              <a:solidFill>
                <a:srgbClr val="0A6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84859" y="3322320"/>
              <a:ext cx="223934" cy="90024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7200" dirty="0">
                  <a:solidFill>
                    <a:schemeClr val="accent3">
                      <a:lumMod val="75000"/>
                    </a:schemeClr>
                  </a:solidFill>
                  <a:latin typeface="Cambria" panose="02040503050406030204" pitchFamily="18" charset="0"/>
                  <a:sym typeface="Wingdings" panose="05000000000000000000" pitchFamily="2" charset="2"/>
                </a:rPr>
                <a:t></a:t>
              </a:r>
              <a:endParaRPr lang="en-US" sz="7200" dirty="0">
                <a:solidFill>
                  <a:schemeClr val="accent3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372866" y="4685295"/>
            <a:ext cx="8721012" cy="74879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133" dirty="0"/>
              <a:t>All work is done to resolve one or more issues</a:t>
            </a:r>
          </a:p>
          <a:p>
            <a:r>
              <a:rPr lang="en-US" sz="2133" dirty="0"/>
              <a:t>Issues must be defined and assigned before working on the issue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2189585" y="4540900"/>
            <a:ext cx="8161175" cy="1020147"/>
          </a:xfrm>
          <a:prstGeom prst="roundRect">
            <a:avLst/>
          </a:prstGeom>
          <a:noFill/>
          <a:ln w="12700">
            <a:solidFill>
              <a:srgbClr val="0A60A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109422" y="3851077"/>
            <a:ext cx="1073353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138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027" y="1318486"/>
            <a:ext cx="2281724" cy="25302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331" y="1269546"/>
            <a:ext cx="2341527" cy="2530277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64734" y="1318485"/>
            <a:ext cx="2026073" cy="2532592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123" y="2495528"/>
            <a:ext cx="627716" cy="2883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Workflow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2038" y="2495528"/>
            <a:ext cx="627716" cy="2883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1953" y="2495528"/>
            <a:ext cx="627716" cy="2883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7464" y="2413440"/>
            <a:ext cx="533625" cy="4524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0130" y="2413440"/>
            <a:ext cx="533625" cy="4524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95945" y="2024132"/>
            <a:ext cx="1026160" cy="1200330"/>
            <a:chOff x="827158" y="3245465"/>
            <a:chExt cx="769620" cy="900247"/>
          </a:xfrm>
        </p:grpSpPr>
        <p:sp>
          <p:nvSpPr>
            <p:cNvPr id="13" name="Circle: Hollow 12"/>
            <p:cNvSpPr/>
            <p:nvPr/>
          </p:nvSpPr>
          <p:spPr>
            <a:xfrm>
              <a:off x="827158" y="3322320"/>
              <a:ext cx="769620" cy="769620"/>
            </a:xfrm>
            <a:prstGeom prst="donut">
              <a:avLst>
                <a:gd name="adj" fmla="val 9221"/>
              </a:avLst>
            </a:prstGeom>
            <a:solidFill>
              <a:schemeClr val="accent5">
                <a:lumMod val="75000"/>
              </a:schemeClr>
            </a:solidFill>
            <a:ln w="12700">
              <a:solidFill>
                <a:srgbClr val="0A6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18663" y="3245465"/>
              <a:ext cx="223934" cy="90024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72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!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0883609" y="2244720"/>
            <a:ext cx="1026160" cy="1200330"/>
            <a:chOff x="827158" y="3322320"/>
            <a:chExt cx="769620" cy="900247"/>
          </a:xfrm>
        </p:grpSpPr>
        <p:sp>
          <p:nvSpPr>
            <p:cNvPr id="18" name="Circle: Hollow 17"/>
            <p:cNvSpPr/>
            <p:nvPr/>
          </p:nvSpPr>
          <p:spPr>
            <a:xfrm>
              <a:off x="827158" y="3322320"/>
              <a:ext cx="769620" cy="769620"/>
            </a:xfrm>
            <a:prstGeom prst="donut">
              <a:avLst>
                <a:gd name="adj" fmla="val 9221"/>
              </a:avLst>
            </a:prstGeom>
            <a:solidFill>
              <a:schemeClr val="accent3">
                <a:lumMod val="60000"/>
                <a:lumOff val="40000"/>
              </a:schemeClr>
            </a:solidFill>
            <a:ln w="12700">
              <a:solidFill>
                <a:srgbClr val="0A6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84859" y="3322320"/>
              <a:ext cx="223934" cy="90024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7200" dirty="0">
                  <a:solidFill>
                    <a:schemeClr val="accent3">
                      <a:lumMod val="75000"/>
                    </a:schemeClr>
                  </a:solidFill>
                  <a:latin typeface="Cambria" panose="02040503050406030204" pitchFamily="18" charset="0"/>
                  <a:sym typeface="Wingdings" panose="05000000000000000000" pitchFamily="2" charset="2"/>
                </a:rPr>
                <a:t></a:t>
              </a:r>
              <a:endParaRPr lang="en-US" sz="7200" dirty="0">
                <a:solidFill>
                  <a:schemeClr val="accent3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372866" y="4547741"/>
            <a:ext cx="8137479" cy="14052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133" dirty="0"/>
              <a:t>Developer creates a new branch from master</a:t>
            </a:r>
          </a:p>
          <a:p>
            <a:r>
              <a:rPr lang="en-US" sz="2133" dirty="0"/>
              <a:t>Issue(s) moved to In Work state in project</a:t>
            </a:r>
          </a:p>
          <a:p>
            <a:r>
              <a:rPr lang="en-US" sz="2133" dirty="0"/>
              <a:t>All work happens in a branch, </a:t>
            </a:r>
            <a:r>
              <a:rPr lang="en-US" sz="2133" b="1" dirty="0"/>
              <a:t>never</a:t>
            </a:r>
            <a:r>
              <a:rPr lang="en-US" sz="2133" dirty="0"/>
              <a:t> in master</a:t>
            </a:r>
          </a:p>
          <a:p>
            <a:r>
              <a:rPr lang="en-US" sz="2133" dirty="0"/>
              <a:t>Branches are short-lived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2189585" y="4540899"/>
            <a:ext cx="8161175" cy="1443133"/>
          </a:xfrm>
          <a:prstGeom prst="roundRect">
            <a:avLst/>
          </a:prstGeom>
          <a:noFill/>
          <a:ln w="12700">
            <a:solidFill>
              <a:srgbClr val="0A60A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1473733" y="3851077"/>
            <a:ext cx="1728648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0415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027" y="1318486"/>
            <a:ext cx="2281724" cy="25302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331" y="1269546"/>
            <a:ext cx="2341527" cy="2530277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64734" y="1318485"/>
            <a:ext cx="2026073" cy="2532592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123" y="2495528"/>
            <a:ext cx="627716" cy="2883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Workflow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2038" y="2495528"/>
            <a:ext cx="627716" cy="2883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1953" y="2495528"/>
            <a:ext cx="627716" cy="2883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7464" y="2413440"/>
            <a:ext cx="533625" cy="4524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0130" y="2413440"/>
            <a:ext cx="533625" cy="4524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95945" y="2024132"/>
            <a:ext cx="1026160" cy="1200330"/>
            <a:chOff x="827158" y="3245465"/>
            <a:chExt cx="769620" cy="900247"/>
          </a:xfrm>
        </p:grpSpPr>
        <p:sp>
          <p:nvSpPr>
            <p:cNvPr id="13" name="Circle: Hollow 12"/>
            <p:cNvSpPr/>
            <p:nvPr/>
          </p:nvSpPr>
          <p:spPr>
            <a:xfrm>
              <a:off x="827158" y="3322320"/>
              <a:ext cx="769620" cy="769620"/>
            </a:xfrm>
            <a:prstGeom prst="donut">
              <a:avLst>
                <a:gd name="adj" fmla="val 9221"/>
              </a:avLst>
            </a:prstGeom>
            <a:solidFill>
              <a:schemeClr val="accent5">
                <a:lumMod val="75000"/>
              </a:schemeClr>
            </a:solidFill>
            <a:ln w="12700">
              <a:solidFill>
                <a:srgbClr val="0A6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18663" y="3245465"/>
              <a:ext cx="223934" cy="90024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72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!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0883609" y="2244720"/>
            <a:ext cx="1026160" cy="1200330"/>
            <a:chOff x="827158" y="3322320"/>
            <a:chExt cx="769620" cy="900247"/>
          </a:xfrm>
        </p:grpSpPr>
        <p:sp>
          <p:nvSpPr>
            <p:cNvPr id="18" name="Circle: Hollow 17"/>
            <p:cNvSpPr/>
            <p:nvPr/>
          </p:nvSpPr>
          <p:spPr>
            <a:xfrm>
              <a:off x="827158" y="3322320"/>
              <a:ext cx="769620" cy="769620"/>
            </a:xfrm>
            <a:prstGeom prst="donut">
              <a:avLst>
                <a:gd name="adj" fmla="val 9221"/>
              </a:avLst>
            </a:prstGeom>
            <a:solidFill>
              <a:schemeClr val="accent3">
                <a:lumMod val="60000"/>
                <a:lumOff val="40000"/>
              </a:schemeClr>
            </a:solidFill>
            <a:ln w="12700">
              <a:solidFill>
                <a:srgbClr val="0A6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84859" y="3322320"/>
              <a:ext cx="223934" cy="90024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7200" dirty="0">
                  <a:solidFill>
                    <a:schemeClr val="accent3">
                      <a:lumMod val="75000"/>
                    </a:schemeClr>
                  </a:solidFill>
                  <a:latin typeface="Cambria" panose="02040503050406030204" pitchFamily="18" charset="0"/>
                  <a:sym typeface="Wingdings" panose="05000000000000000000" pitchFamily="2" charset="2"/>
                </a:rPr>
                <a:t></a:t>
              </a:r>
              <a:endParaRPr lang="en-US" sz="7200" dirty="0">
                <a:solidFill>
                  <a:schemeClr val="accent3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372867" y="4597507"/>
            <a:ext cx="7841045" cy="107702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133" dirty="0"/>
              <a:t>Developer makes frequent commits to their branch</a:t>
            </a:r>
          </a:p>
          <a:p>
            <a:r>
              <a:rPr lang="en-US" sz="2133" dirty="0"/>
              <a:t>Continuous Integration server builds and tests each commit</a:t>
            </a:r>
          </a:p>
          <a:p>
            <a:r>
              <a:rPr lang="en-US" sz="2133" dirty="0"/>
              <a:t>Master branch remains untouched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2189585" y="4540899"/>
            <a:ext cx="8161175" cy="1114839"/>
          </a:xfrm>
          <a:prstGeom prst="roundRect">
            <a:avLst/>
          </a:prstGeom>
          <a:noFill/>
          <a:ln w="12700">
            <a:solidFill>
              <a:srgbClr val="0A60A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3356233" y="3851077"/>
            <a:ext cx="1571499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2324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027" y="1318486"/>
            <a:ext cx="2281724" cy="25302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331" y="1269546"/>
            <a:ext cx="2341527" cy="2530277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64734" y="1318485"/>
            <a:ext cx="2026073" cy="2532592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123" y="2495528"/>
            <a:ext cx="627716" cy="2883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Workflow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2038" y="2495528"/>
            <a:ext cx="627716" cy="2883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1953" y="2495528"/>
            <a:ext cx="627716" cy="2883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7464" y="2413440"/>
            <a:ext cx="533625" cy="4524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0130" y="2413440"/>
            <a:ext cx="533625" cy="4524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95945" y="2024132"/>
            <a:ext cx="1026160" cy="1200330"/>
            <a:chOff x="827158" y="3245465"/>
            <a:chExt cx="769620" cy="900247"/>
          </a:xfrm>
        </p:grpSpPr>
        <p:sp>
          <p:nvSpPr>
            <p:cNvPr id="13" name="Circle: Hollow 12"/>
            <p:cNvSpPr/>
            <p:nvPr/>
          </p:nvSpPr>
          <p:spPr>
            <a:xfrm>
              <a:off x="827158" y="3322320"/>
              <a:ext cx="769620" cy="769620"/>
            </a:xfrm>
            <a:prstGeom prst="donut">
              <a:avLst>
                <a:gd name="adj" fmla="val 9221"/>
              </a:avLst>
            </a:prstGeom>
            <a:solidFill>
              <a:schemeClr val="accent5">
                <a:lumMod val="75000"/>
              </a:schemeClr>
            </a:solidFill>
            <a:ln w="12700">
              <a:solidFill>
                <a:srgbClr val="0A6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18663" y="3245465"/>
              <a:ext cx="223934" cy="90024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72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!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0883609" y="2244720"/>
            <a:ext cx="1026160" cy="1200330"/>
            <a:chOff x="827158" y="3322320"/>
            <a:chExt cx="769620" cy="900247"/>
          </a:xfrm>
        </p:grpSpPr>
        <p:sp>
          <p:nvSpPr>
            <p:cNvPr id="18" name="Circle: Hollow 17"/>
            <p:cNvSpPr/>
            <p:nvPr/>
          </p:nvSpPr>
          <p:spPr>
            <a:xfrm>
              <a:off x="827158" y="3322320"/>
              <a:ext cx="769620" cy="769620"/>
            </a:xfrm>
            <a:prstGeom prst="donut">
              <a:avLst>
                <a:gd name="adj" fmla="val 9221"/>
              </a:avLst>
            </a:prstGeom>
            <a:solidFill>
              <a:schemeClr val="accent3">
                <a:lumMod val="60000"/>
                <a:lumOff val="40000"/>
              </a:schemeClr>
            </a:solidFill>
            <a:ln w="12700">
              <a:solidFill>
                <a:srgbClr val="0A6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84859" y="3322320"/>
              <a:ext cx="223934" cy="90024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7200" dirty="0">
                  <a:solidFill>
                    <a:schemeClr val="accent3">
                      <a:lumMod val="75000"/>
                    </a:schemeClr>
                  </a:solidFill>
                  <a:latin typeface="Cambria" panose="02040503050406030204" pitchFamily="18" charset="0"/>
                  <a:sym typeface="Wingdings" panose="05000000000000000000" pitchFamily="2" charset="2"/>
                </a:rPr>
                <a:t></a:t>
              </a:r>
              <a:endParaRPr lang="en-US" sz="7200" dirty="0">
                <a:solidFill>
                  <a:schemeClr val="accent3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372867" y="4597507"/>
            <a:ext cx="7853485" cy="206171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133" dirty="0"/>
              <a:t>Once ready for review, developer makes a pull request</a:t>
            </a:r>
          </a:p>
          <a:p>
            <a:r>
              <a:rPr lang="en-US" sz="2133" dirty="0"/>
              <a:t>Moved to ‘Pending Review’ state in project</a:t>
            </a:r>
          </a:p>
          <a:p>
            <a:r>
              <a:rPr lang="en-US" sz="2133" dirty="0"/>
              <a:t>CI server validates branch: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/>
              <a:t>Builds without error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/>
              <a:t>Passes all unit tests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/>
              <a:t>Passes all integration tests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2189585" y="4540899"/>
            <a:ext cx="8161175" cy="2149488"/>
          </a:xfrm>
          <a:prstGeom prst="roundRect">
            <a:avLst/>
          </a:prstGeom>
          <a:noFill/>
          <a:ln w="12700">
            <a:solidFill>
              <a:srgbClr val="0A60A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4949839" y="3851077"/>
            <a:ext cx="2091664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222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56DE2E-2934-47B5-A128-6965AF8C43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1) Use Source Control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9310E5-7847-45E6-AC1E-8EF880A0EA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2087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027" y="1318486"/>
            <a:ext cx="2281724" cy="25302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331" y="1269546"/>
            <a:ext cx="2341527" cy="2530277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64734" y="1318485"/>
            <a:ext cx="2026073" cy="2532592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123" y="2495528"/>
            <a:ext cx="627716" cy="2883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Workflow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2038" y="2495528"/>
            <a:ext cx="627716" cy="2883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1953" y="2495528"/>
            <a:ext cx="627716" cy="2883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7464" y="2413440"/>
            <a:ext cx="533625" cy="4524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0130" y="2413440"/>
            <a:ext cx="533625" cy="4524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95945" y="2024132"/>
            <a:ext cx="1026160" cy="1200330"/>
            <a:chOff x="827158" y="3245465"/>
            <a:chExt cx="769620" cy="900247"/>
          </a:xfrm>
        </p:grpSpPr>
        <p:sp>
          <p:nvSpPr>
            <p:cNvPr id="13" name="Circle: Hollow 12"/>
            <p:cNvSpPr/>
            <p:nvPr/>
          </p:nvSpPr>
          <p:spPr>
            <a:xfrm>
              <a:off x="827158" y="3322320"/>
              <a:ext cx="769620" cy="769620"/>
            </a:xfrm>
            <a:prstGeom prst="donut">
              <a:avLst>
                <a:gd name="adj" fmla="val 9221"/>
              </a:avLst>
            </a:prstGeom>
            <a:solidFill>
              <a:schemeClr val="accent5">
                <a:lumMod val="75000"/>
              </a:schemeClr>
            </a:solidFill>
            <a:ln w="12700">
              <a:solidFill>
                <a:srgbClr val="0A6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18663" y="3245465"/>
              <a:ext cx="223934" cy="90024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72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!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0883609" y="2244720"/>
            <a:ext cx="1026160" cy="1200330"/>
            <a:chOff x="827158" y="3322320"/>
            <a:chExt cx="769620" cy="900247"/>
          </a:xfrm>
        </p:grpSpPr>
        <p:sp>
          <p:nvSpPr>
            <p:cNvPr id="18" name="Circle: Hollow 17"/>
            <p:cNvSpPr/>
            <p:nvPr/>
          </p:nvSpPr>
          <p:spPr>
            <a:xfrm>
              <a:off x="827158" y="3322320"/>
              <a:ext cx="769620" cy="769620"/>
            </a:xfrm>
            <a:prstGeom prst="donut">
              <a:avLst>
                <a:gd name="adj" fmla="val 9221"/>
              </a:avLst>
            </a:prstGeom>
            <a:solidFill>
              <a:schemeClr val="accent3">
                <a:lumMod val="60000"/>
                <a:lumOff val="40000"/>
              </a:schemeClr>
            </a:solidFill>
            <a:ln w="12700">
              <a:solidFill>
                <a:srgbClr val="0A6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84859" y="3322320"/>
              <a:ext cx="223934" cy="90024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7200" dirty="0">
                  <a:solidFill>
                    <a:schemeClr val="accent3">
                      <a:lumMod val="75000"/>
                    </a:schemeClr>
                  </a:solidFill>
                  <a:latin typeface="Cambria" panose="02040503050406030204" pitchFamily="18" charset="0"/>
                  <a:sym typeface="Wingdings" panose="05000000000000000000" pitchFamily="2" charset="2"/>
                </a:rPr>
                <a:t></a:t>
              </a:r>
              <a:endParaRPr lang="en-US" sz="7200" dirty="0">
                <a:solidFill>
                  <a:schemeClr val="accent3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372867" y="4622390"/>
            <a:ext cx="7853485" cy="107702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133" dirty="0"/>
              <a:t>Pull requests must be reviewed by at least one other contributor</a:t>
            </a:r>
          </a:p>
          <a:p>
            <a:r>
              <a:rPr lang="en-US" sz="2133" dirty="0"/>
              <a:t>Reviewer validates that all issues are resolved</a:t>
            </a:r>
          </a:p>
          <a:p>
            <a:r>
              <a:rPr lang="en-US" sz="2133" dirty="0"/>
              <a:t>Reviewer may request changes or clarifications from developer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2189585" y="4540900"/>
            <a:ext cx="8161175" cy="1189485"/>
          </a:xfrm>
          <a:prstGeom prst="roundRect">
            <a:avLst/>
          </a:prstGeom>
          <a:noFill/>
          <a:ln w="12700">
            <a:solidFill>
              <a:srgbClr val="0A60A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7187542" y="3851077"/>
            <a:ext cx="1298759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12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027" y="1318486"/>
            <a:ext cx="2281724" cy="25302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331" y="1269546"/>
            <a:ext cx="2341527" cy="2530277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64734" y="1318485"/>
            <a:ext cx="2026073" cy="2532592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123" y="2495528"/>
            <a:ext cx="627716" cy="2883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Workflow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2038" y="2495528"/>
            <a:ext cx="627716" cy="2883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1953" y="2495528"/>
            <a:ext cx="627716" cy="2883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7464" y="2413440"/>
            <a:ext cx="533625" cy="4524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0130" y="2413440"/>
            <a:ext cx="533625" cy="4524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95945" y="2024132"/>
            <a:ext cx="1026160" cy="1200330"/>
            <a:chOff x="827158" y="3245465"/>
            <a:chExt cx="769620" cy="900247"/>
          </a:xfrm>
        </p:grpSpPr>
        <p:sp>
          <p:nvSpPr>
            <p:cNvPr id="13" name="Circle: Hollow 12"/>
            <p:cNvSpPr/>
            <p:nvPr/>
          </p:nvSpPr>
          <p:spPr>
            <a:xfrm>
              <a:off x="827158" y="3322320"/>
              <a:ext cx="769620" cy="769620"/>
            </a:xfrm>
            <a:prstGeom prst="donut">
              <a:avLst>
                <a:gd name="adj" fmla="val 9221"/>
              </a:avLst>
            </a:prstGeom>
            <a:solidFill>
              <a:schemeClr val="accent5">
                <a:lumMod val="75000"/>
              </a:schemeClr>
            </a:solidFill>
            <a:ln w="12700">
              <a:solidFill>
                <a:srgbClr val="0A6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18663" y="3245465"/>
              <a:ext cx="223934" cy="90024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72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!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0883609" y="2244720"/>
            <a:ext cx="1026160" cy="1200330"/>
            <a:chOff x="827158" y="3322320"/>
            <a:chExt cx="769620" cy="900247"/>
          </a:xfrm>
        </p:grpSpPr>
        <p:sp>
          <p:nvSpPr>
            <p:cNvPr id="18" name="Circle: Hollow 17"/>
            <p:cNvSpPr/>
            <p:nvPr/>
          </p:nvSpPr>
          <p:spPr>
            <a:xfrm>
              <a:off x="827158" y="3322320"/>
              <a:ext cx="769620" cy="769620"/>
            </a:xfrm>
            <a:prstGeom prst="donut">
              <a:avLst>
                <a:gd name="adj" fmla="val 9221"/>
              </a:avLst>
            </a:prstGeom>
            <a:solidFill>
              <a:schemeClr val="accent3">
                <a:lumMod val="60000"/>
                <a:lumOff val="40000"/>
              </a:schemeClr>
            </a:solidFill>
            <a:ln w="12700">
              <a:solidFill>
                <a:srgbClr val="0A6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84859" y="3322320"/>
              <a:ext cx="223934" cy="90024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7200" dirty="0">
                  <a:solidFill>
                    <a:schemeClr val="accent3">
                      <a:lumMod val="75000"/>
                    </a:schemeClr>
                  </a:solidFill>
                  <a:latin typeface="Cambria" panose="02040503050406030204" pitchFamily="18" charset="0"/>
                  <a:sym typeface="Wingdings" panose="05000000000000000000" pitchFamily="2" charset="2"/>
                </a:rPr>
                <a:t></a:t>
              </a:r>
              <a:endParaRPr lang="en-US" sz="7200" dirty="0">
                <a:solidFill>
                  <a:schemeClr val="accent3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372867" y="4622390"/>
            <a:ext cx="7853485" cy="14052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133" dirty="0"/>
              <a:t>Pull request can be merged into master if and only if: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/>
              <a:t>Passes all tests and builds with no errors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/>
              <a:t>Has been approved by at least one other contributor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/>
              <a:t>Has all merge conflicts with master resolved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2189585" y="4540899"/>
            <a:ext cx="8161175" cy="1517780"/>
          </a:xfrm>
          <a:prstGeom prst="roundRect">
            <a:avLst/>
          </a:prstGeom>
          <a:noFill/>
          <a:ln w="12700">
            <a:solidFill>
              <a:srgbClr val="0A60A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8520361" y="3851077"/>
            <a:ext cx="2091665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8220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027" y="1318486"/>
            <a:ext cx="2281724" cy="25302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331" y="1269546"/>
            <a:ext cx="2341527" cy="2530277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64734" y="1318485"/>
            <a:ext cx="2026073" cy="2532592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123" y="2495528"/>
            <a:ext cx="627716" cy="2883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Workflow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2038" y="2495528"/>
            <a:ext cx="627716" cy="2883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1953" y="2495528"/>
            <a:ext cx="627716" cy="2883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7464" y="2413440"/>
            <a:ext cx="533625" cy="4524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0130" y="2413440"/>
            <a:ext cx="533625" cy="4524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95945" y="2024132"/>
            <a:ext cx="1026160" cy="1200330"/>
            <a:chOff x="827158" y="3245465"/>
            <a:chExt cx="769620" cy="900247"/>
          </a:xfrm>
        </p:grpSpPr>
        <p:sp>
          <p:nvSpPr>
            <p:cNvPr id="13" name="Circle: Hollow 12"/>
            <p:cNvSpPr/>
            <p:nvPr/>
          </p:nvSpPr>
          <p:spPr>
            <a:xfrm>
              <a:off x="827158" y="3322320"/>
              <a:ext cx="769620" cy="769620"/>
            </a:xfrm>
            <a:prstGeom prst="donut">
              <a:avLst>
                <a:gd name="adj" fmla="val 9221"/>
              </a:avLst>
            </a:prstGeom>
            <a:solidFill>
              <a:schemeClr val="accent5">
                <a:lumMod val="75000"/>
              </a:schemeClr>
            </a:solidFill>
            <a:ln w="12700">
              <a:solidFill>
                <a:srgbClr val="0A6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18663" y="3245465"/>
              <a:ext cx="223934" cy="90024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72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!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0883609" y="2244720"/>
            <a:ext cx="1026160" cy="1200330"/>
            <a:chOff x="827158" y="3322320"/>
            <a:chExt cx="769620" cy="900247"/>
          </a:xfrm>
        </p:grpSpPr>
        <p:sp>
          <p:nvSpPr>
            <p:cNvPr id="18" name="Circle: Hollow 17"/>
            <p:cNvSpPr/>
            <p:nvPr/>
          </p:nvSpPr>
          <p:spPr>
            <a:xfrm>
              <a:off x="827158" y="3322320"/>
              <a:ext cx="769620" cy="769620"/>
            </a:xfrm>
            <a:prstGeom prst="donut">
              <a:avLst>
                <a:gd name="adj" fmla="val 9221"/>
              </a:avLst>
            </a:prstGeom>
            <a:solidFill>
              <a:schemeClr val="accent3">
                <a:lumMod val="60000"/>
                <a:lumOff val="40000"/>
              </a:schemeClr>
            </a:solidFill>
            <a:ln w="12700">
              <a:solidFill>
                <a:srgbClr val="0A6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84859" y="3322320"/>
              <a:ext cx="223934" cy="90024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7200" dirty="0">
                  <a:solidFill>
                    <a:schemeClr val="accent3">
                      <a:lumMod val="75000"/>
                    </a:schemeClr>
                  </a:solidFill>
                  <a:latin typeface="Cambria" panose="02040503050406030204" pitchFamily="18" charset="0"/>
                  <a:sym typeface="Wingdings" panose="05000000000000000000" pitchFamily="2" charset="2"/>
                </a:rPr>
                <a:t></a:t>
              </a:r>
              <a:endParaRPr lang="en-US" sz="7200" dirty="0">
                <a:solidFill>
                  <a:schemeClr val="accent3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372867" y="4622389"/>
            <a:ext cx="7853485" cy="14052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133" dirty="0"/>
              <a:t>Once pull request is merged: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/>
              <a:t>Close all addressed issues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/>
              <a:t>Delete issue branch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/>
              <a:t>Mark as Done in project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2189585" y="4540899"/>
            <a:ext cx="8161175" cy="1517780"/>
          </a:xfrm>
          <a:prstGeom prst="roundRect">
            <a:avLst/>
          </a:prstGeom>
          <a:noFill/>
          <a:ln w="12700">
            <a:solidFill>
              <a:srgbClr val="0A60A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0883206" y="3851077"/>
            <a:ext cx="1073353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773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2D82A-A038-4B9B-AA29-441E47E36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GitFlow</a:t>
            </a:r>
            <a:endParaRPr lang="en-US" dirty="0"/>
          </a:p>
        </p:txBody>
      </p:sp>
      <p:pic>
        <p:nvPicPr>
          <p:cNvPr id="1026" name="Picture 2" descr="GitFlow release branch">
            <a:extLst>
              <a:ext uri="{FF2B5EF4-FFF2-40B4-BE49-F238E27FC236}">
                <a16:creationId xmlns:a16="http://schemas.microsoft.com/office/drawing/2014/main" id="{E1AE1217-ED7D-4E2E-8EAF-C435D555BE9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693" y="717216"/>
            <a:ext cx="3650695" cy="528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7289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A493CE-82E9-4D19-A602-1C838CC5E2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Use Continuous integration</a:t>
            </a:r>
          </a:p>
        </p:txBody>
      </p:sp>
    </p:spTree>
    <p:extLst>
      <p:ext uri="{BB962C8B-B14F-4D97-AF65-F5344CB8AC3E}">
        <p14:creationId xmlns:p14="http://schemas.microsoft.com/office/powerpoint/2010/main" val="98465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3C211-9144-44E1-BAA9-944801BD9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-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DBCE2-C614-46B0-8074-B150EE3DE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 control providers include hooks to continuous integration services</a:t>
            </a:r>
          </a:p>
          <a:p>
            <a:r>
              <a:rPr lang="en-US" dirty="0"/>
              <a:t>Automatically run all build/test operations on every commit</a:t>
            </a:r>
          </a:p>
          <a:p>
            <a:r>
              <a:rPr lang="en-US" dirty="0"/>
              <a:t>Track unit test results to a particular commit of files</a:t>
            </a:r>
          </a:p>
          <a:p>
            <a:pPr lvl="1"/>
            <a:r>
              <a:rPr lang="en-US" dirty="0"/>
              <a:t>Make sure that you didn’t break it</a:t>
            </a:r>
          </a:p>
          <a:p>
            <a:r>
              <a:rPr lang="en-US" dirty="0"/>
              <a:t>Require commit to pass all tests </a:t>
            </a:r>
            <a:r>
              <a:rPr lang="en-US" b="1" dirty="0"/>
              <a:t>before</a:t>
            </a:r>
            <a:r>
              <a:rPr lang="en-US" dirty="0"/>
              <a:t> it can be merged</a:t>
            </a:r>
          </a:p>
          <a:p>
            <a:pPr lvl="1"/>
            <a:r>
              <a:rPr lang="en-US" dirty="0"/>
              <a:t>Prevents one developer’s mistake from hurting everyone</a:t>
            </a:r>
          </a:p>
          <a:p>
            <a:pPr lvl="2"/>
            <a:r>
              <a:rPr lang="en-US" dirty="0"/>
              <a:t>Don’t be that guy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4767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E87295-A728-4F0B-8502-79BC566BE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FD3A4-458A-4646-A075-3B952059F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253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25610" b="-1"/>
          <a:stretch/>
        </p:blipFill>
        <p:spPr>
          <a:xfrm>
            <a:off x="5222240" y="3509825"/>
            <a:ext cx="6868705" cy="3121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- Pipelines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7778" y="1035320"/>
            <a:ext cx="10887473" cy="4949008"/>
          </a:xfrm>
        </p:spPr>
        <p:txBody>
          <a:bodyPr/>
          <a:lstStyle/>
          <a:p>
            <a:r>
              <a:rPr lang="en-US" dirty="0"/>
              <a:t>One job, many stages</a:t>
            </a:r>
          </a:p>
          <a:p>
            <a:r>
              <a:rPr lang="en-US" dirty="0"/>
              <a:t>Build process as code</a:t>
            </a:r>
          </a:p>
          <a:p>
            <a:pPr lvl="1"/>
            <a:r>
              <a:rPr lang="en-US" dirty="0"/>
              <a:t>Can reuse same pipeline across many projects</a:t>
            </a:r>
          </a:p>
          <a:p>
            <a:pPr lvl="1"/>
            <a:r>
              <a:rPr lang="en-US" dirty="0"/>
              <a:t>Can extend with shared libraries</a:t>
            </a:r>
          </a:p>
          <a:p>
            <a:pPr lvl="2"/>
            <a:r>
              <a:rPr lang="en-US" dirty="0"/>
              <a:t>Build VI Package, Run UTF Tests, </a:t>
            </a:r>
            <a:r>
              <a:rPr lang="en-US" dirty="0" err="1"/>
              <a:t>etc</a:t>
            </a:r>
            <a:endParaRPr lang="en-US" dirty="0"/>
          </a:p>
          <a:p>
            <a:pPr lvl="2"/>
            <a:r>
              <a:rPr lang="en-US" dirty="0"/>
              <a:t>Each method is exposed as a simple pipeline step</a:t>
            </a:r>
          </a:p>
          <a:p>
            <a:pPr lvl="2"/>
            <a:r>
              <a:rPr lang="en-US"/>
              <a:t>Can make command line calls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8760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99DA7-670A-4FCD-87C5-B562598DD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Last Link in a Continuous</a:t>
            </a:r>
            <a:r>
              <a:rPr lang="en-US" baseline="0" dirty="0"/>
              <a:t> Delivery Chain</a:t>
            </a:r>
            <a:endParaRPr lang="en-US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1D3C0DD6-4B87-4479-B637-B232A0408AC5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37117" y="1121834"/>
          <a:ext cx="8506883" cy="4435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00D6E00-77B1-4F8A-8BD9-9DC573B2FF57}"/>
              </a:ext>
            </a:extLst>
          </p:cNvPr>
          <p:cNvSpPr/>
          <p:nvPr/>
        </p:nvSpPr>
        <p:spPr>
          <a:xfrm>
            <a:off x="9923357" y="574040"/>
            <a:ext cx="1859280" cy="1635760"/>
          </a:xfrm>
          <a:prstGeom prst="roundRect">
            <a:avLst/>
          </a:prstGeom>
          <a:solidFill>
            <a:schemeClr val="tx2"/>
          </a:solidFill>
          <a:ln w="12700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Publish to SFTP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8D617E1-1119-410F-AC97-9638296F0EBA}"/>
              </a:ext>
            </a:extLst>
          </p:cNvPr>
          <p:cNvSpPr/>
          <p:nvPr/>
        </p:nvSpPr>
        <p:spPr>
          <a:xfrm>
            <a:off x="9936480" y="2413000"/>
            <a:ext cx="1859280" cy="1635760"/>
          </a:xfrm>
          <a:prstGeom prst="roundRect">
            <a:avLst/>
          </a:prstGeom>
          <a:solidFill>
            <a:schemeClr val="tx2"/>
          </a:solidFill>
          <a:ln w="12700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Publish to Box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A690972-D599-4C6A-B72E-952C3AE569CB}"/>
              </a:ext>
            </a:extLst>
          </p:cNvPr>
          <p:cNvSpPr/>
          <p:nvPr/>
        </p:nvSpPr>
        <p:spPr>
          <a:xfrm>
            <a:off x="9936480" y="4251960"/>
            <a:ext cx="1859280" cy="1635760"/>
          </a:xfrm>
          <a:prstGeom prst="roundRect">
            <a:avLst/>
          </a:prstGeom>
          <a:solidFill>
            <a:schemeClr val="tx2"/>
          </a:solidFill>
          <a:ln w="12700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Publish to </a:t>
            </a:r>
            <a:r>
              <a:rPr lang="en-US" sz="2400" dirty="0" err="1">
                <a:solidFill>
                  <a:schemeClr val="bg1"/>
                </a:solidFill>
              </a:rPr>
              <a:t>Github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52DE6C-7B85-4CF1-BABC-4F90B4EE9832}"/>
              </a:ext>
            </a:extLst>
          </p:cNvPr>
          <p:cNvSpPr txBox="1"/>
          <p:nvPr/>
        </p:nvSpPr>
        <p:spPr>
          <a:xfrm>
            <a:off x="10698480" y="6167120"/>
            <a:ext cx="274114" cy="42056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2133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60822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95EEE-78DF-4E59-80B7-764D22795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B587F-14C3-4C75-A0F5-798FAF6BD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source control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Remove Source from VI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Modular and Organized Code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Communication with the Team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Don’t Merge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Standard source Code Flow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continues integration</a:t>
            </a:r>
          </a:p>
        </p:txBody>
      </p:sp>
    </p:spTree>
    <p:extLst>
      <p:ext uri="{BB962C8B-B14F-4D97-AF65-F5344CB8AC3E}">
        <p14:creationId xmlns:p14="http://schemas.microsoft.com/office/powerpoint/2010/main" val="3405670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</a:t>
            </a:r>
            <a:r>
              <a:rPr lang="en-US" baseline="0" dirty="0"/>
              <a:t> Code Control – Do I Need</a:t>
            </a:r>
            <a:r>
              <a:rPr lang="en-US" dirty="0"/>
              <a:t> It?</a:t>
            </a:r>
          </a:p>
        </p:txBody>
      </p:sp>
      <p:sp>
        <p:nvSpPr>
          <p:cNvPr id="4" name="Flowchart: Decision 3"/>
          <p:cNvSpPr/>
          <p:nvPr/>
        </p:nvSpPr>
        <p:spPr>
          <a:xfrm>
            <a:off x="354223" y="1313932"/>
            <a:ext cx="3070747" cy="2057400"/>
          </a:xfrm>
          <a:prstGeom prst="flowChartDecision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Do I ever make a mistake?</a:t>
            </a:r>
          </a:p>
        </p:txBody>
      </p:sp>
      <p:sp>
        <p:nvSpPr>
          <p:cNvPr id="5" name="Flowchart: Decision 4"/>
          <p:cNvSpPr/>
          <p:nvPr/>
        </p:nvSpPr>
        <p:spPr>
          <a:xfrm>
            <a:off x="4164223" y="1313932"/>
            <a:ext cx="3070747" cy="2057400"/>
          </a:xfrm>
          <a:prstGeom prst="flowChartDecision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Do my colleagues?</a:t>
            </a:r>
          </a:p>
        </p:txBody>
      </p:sp>
      <p:sp>
        <p:nvSpPr>
          <p:cNvPr id="6" name="Flowchart: Alternate Process 5"/>
          <p:cNvSpPr/>
          <p:nvPr/>
        </p:nvSpPr>
        <p:spPr>
          <a:xfrm>
            <a:off x="3021223" y="4209533"/>
            <a:ext cx="1600200" cy="1072135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/>
              <a:t>YES</a:t>
            </a:r>
          </a:p>
        </p:txBody>
      </p:sp>
      <p:sp>
        <p:nvSpPr>
          <p:cNvPr id="7" name="Flowchart: Alternate Process 6"/>
          <p:cNvSpPr/>
          <p:nvPr/>
        </p:nvSpPr>
        <p:spPr>
          <a:xfrm>
            <a:off x="8019716" y="1847332"/>
            <a:ext cx="1478507" cy="990600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Test More</a:t>
            </a:r>
          </a:p>
        </p:txBody>
      </p: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>
            <a:off x="3424969" y="2342632"/>
            <a:ext cx="7392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2"/>
            <a:endCxn id="6" idx="1"/>
          </p:cNvCxnSpPr>
          <p:nvPr/>
        </p:nvCxnSpPr>
        <p:spPr>
          <a:xfrm>
            <a:off x="1889596" y="3371333"/>
            <a:ext cx="1131627" cy="13742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  <a:endCxn id="6" idx="3"/>
          </p:cNvCxnSpPr>
          <p:nvPr/>
        </p:nvCxnSpPr>
        <p:spPr>
          <a:xfrm flipH="1">
            <a:off x="4621423" y="3371333"/>
            <a:ext cx="1078173" cy="13742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3"/>
            <a:endCxn id="7" idx="1"/>
          </p:cNvCxnSpPr>
          <p:nvPr/>
        </p:nvCxnSpPr>
        <p:spPr>
          <a:xfrm>
            <a:off x="7234969" y="2342632"/>
            <a:ext cx="7847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554623" y="1999732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64623" y="201140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83425" y="3752332"/>
            <a:ext cx="56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35425" y="3752332"/>
            <a:ext cx="56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Yes</a:t>
            </a: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t="14357" b="20981"/>
          <a:stretch/>
        </p:blipFill>
        <p:spPr bwMode="auto">
          <a:xfrm>
            <a:off x="7494159" y="4533530"/>
            <a:ext cx="4453381" cy="1716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Left Arrow 4"/>
          <p:cNvSpPr/>
          <p:nvPr/>
        </p:nvSpPr>
        <p:spPr>
          <a:xfrm rot="10800000">
            <a:off x="6363265" y="5176635"/>
            <a:ext cx="828672" cy="711200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TextBox 21"/>
          <p:cNvSpPr txBox="1"/>
          <p:nvPr/>
        </p:nvSpPr>
        <p:spPr>
          <a:xfrm>
            <a:off x="5357533" y="5286014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BAD!</a:t>
            </a:r>
          </a:p>
        </p:txBody>
      </p:sp>
    </p:spTree>
    <p:extLst>
      <p:ext uri="{BB962C8B-B14F-4D97-AF65-F5344CB8AC3E}">
        <p14:creationId xmlns:p14="http://schemas.microsoft.com/office/powerpoint/2010/main" val="369961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0BA9B1-BF40-4D57-AED7-D76A87F13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</a:t>
            </a:r>
            <a:r>
              <a:rPr lang="en-US" baseline="0" dirty="0"/>
              <a:t> Alone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CB2AD6-0DBD-4023-A995-7EB405F9E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67" y="5741459"/>
            <a:ext cx="10972800" cy="493183"/>
          </a:xfrm>
        </p:spPr>
        <p:txBody>
          <a:bodyPr/>
          <a:lstStyle/>
          <a:p>
            <a:pPr marL="0" indent="0">
              <a:buNone/>
            </a:pPr>
            <a:r>
              <a:rPr lang="en-US" sz="1867" dirty="0"/>
              <a:t>Source: https://xkcd.com/1739/</a:t>
            </a:r>
          </a:p>
        </p:txBody>
      </p:sp>
      <p:pic>
        <p:nvPicPr>
          <p:cNvPr id="1026" name="Picture 2" descr="Fixing Problems">
            <a:extLst>
              <a:ext uri="{FF2B5EF4-FFF2-40B4-BE49-F238E27FC236}">
                <a16:creationId xmlns:a16="http://schemas.microsoft.com/office/drawing/2014/main" id="{8D0187CA-2ECB-4AA8-BB67-A7C0E9911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479551"/>
            <a:ext cx="3962400" cy="389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124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Free options available</a:t>
            </a:r>
          </a:p>
          <a:p>
            <a:pPr lvl="1"/>
            <a:r>
              <a:rPr lang="en-US" dirty="0"/>
              <a:t>Public and private cloud repos</a:t>
            </a:r>
          </a:p>
          <a:p>
            <a:r>
              <a:rPr lang="en-US" dirty="0"/>
              <a:t>Onsite instance usually $$$</a:t>
            </a:r>
          </a:p>
          <a:p>
            <a:r>
              <a:rPr lang="en-US" dirty="0"/>
              <a:t>Integrated issue tracking, release management, and code versioning</a:t>
            </a:r>
          </a:p>
          <a:p>
            <a:r>
              <a:rPr lang="en-US" dirty="0"/>
              <a:t>Continuous Integration possible with LabVIEW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974" y="3108149"/>
            <a:ext cx="3846991" cy="1577265"/>
          </a:xfrm>
          <a:prstGeom prst="rect">
            <a:avLst/>
          </a:prstGeom>
        </p:spPr>
      </p:pic>
      <p:pic>
        <p:nvPicPr>
          <p:cNvPr id="1026" name="Picture 2" descr="Image result for bitbucket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035" y="2092449"/>
            <a:ext cx="6315160" cy="360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7" y="3145880"/>
            <a:ext cx="1568343" cy="1303685"/>
          </a:xfrm>
          <a:prstGeom prst="rect">
            <a:avLst/>
          </a:prstGeom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128" y="4685414"/>
            <a:ext cx="2563872" cy="114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visual studio team services logo">
            <a:extLst>
              <a:ext uri="{FF2B5EF4-FFF2-40B4-BE49-F238E27FC236}">
                <a16:creationId xmlns:a16="http://schemas.microsoft.com/office/drawing/2014/main" id="{7943357E-234F-46BC-B75F-F94ACB5EF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106" y="4623588"/>
            <a:ext cx="3031300" cy="158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7C5E29-BC1A-4F59-A3C0-18E714FF9CAB}"/>
              </a:ext>
            </a:extLst>
          </p:cNvPr>
          <p:cNvSpPr txBox="1"/>
          <p:nvPr/>
        </p:nvSpPr>
        <p:spPr>
          <a:xfrm>
            <a:off x="9068299" y="5258056"/>
            <a:ext cx="2249014" cy="42056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2133" dirty="0"/>
              <a:t>….and many more</a:t>
            </a:r>
          </a:p>
        </p:txBody>
      </p:sp>
    </p:spTree>
    <p:extLst>
      <p:ext uri="{BB962C8B-B14F-4D97-AF65-F5344CB8AC3E}">
        <p14:creationId xmlns:p14="http://schemas.microsoft.com/office/powerpoint/2010/main" val="1725102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9354C6-18F2-4594-88D9-E2A8F4F810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2)Remove Source From VI</a:t>
            </a:r>
          </a:p>
        </p:txBody>
      </p:sp>
    </p:spTree>
    <p:extLst>
      <p:ext uri="{BB962C8B-B14F-4D97-AF65-F5344CB8AC3E}">
        <p14:creationId xmlns:p14="http://schemas.microsoft.com/office/powerpoint/2010/main" val="114878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C3CA6-0080-4B0A-B148-86F383D74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Separate compiled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D6EE3-CB5E-447B-AC13-467B1FBE3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Separate source code from compiled files</a:t>
            </a:r>
          </a:p>
          <a:p>
            <a:pPr lvl="1"/>
            <a:r>
              <a:rPr lang="en-US" dirty="0"/>
              <a:t>Reduces “phantom” changes</a:t>
            </a:r>
          </a:p>
          <a:p>
            <a:pPr lvl="1"/>
            <a:r>
              <a:rPr lang="en-US" dirty="0"/>
              <a:t>Set this on the project level so you don’t forget</a:t>
            </a:r>
          </a:p>
          <a:p>
            <a:r>
              <a:rPr lang="en-US" dirty="0"/>
              <a:t>Remember: Don’t deliver source code without an export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6E045-66EB-4608-9FF9-97714DAD2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879" y="2787416"/>
            <a:ext cx="488416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00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68320F-38C5-4F1F-8026-94B581A048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Project Organization and Modular Code</a:t>
            </a:r>
          </a:p>
        </p:txBody>
      </p:sp>
    </p:spTree>
    <p:extLst>
      <p:ext uri="{BB962C8B-B14F-4D97-AF65-F5344CB8AC3E}">
        <p14:creationId xmlns:p14="http://schemas.microsoft.com/office/powerpoint/2010/main" val="2736546632"/>
      </p:ext>
    </p:extLst>
  </p:cSld>
  <p:clrMapOvr>
    <a:masterClrMapping/>
  </p:clrMapOvr>
</p:sld>
</file>

<file path=ppt/theme/theme1.xml><?xml version="1.0" encoding="utf-8"?>
<a:theme xmlns:a="http://schemas.openxmlformats.org/drawingml/2006/main" name="2017 Corporate Template">
  <a:themeElements>
    <a:clrScheme name="Corporate Colors Template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bg2">
              <a:lumMod val="25000"/>
            </a:schemeClr>
          </a:solidFill>
        </a:ln>
        <a:effectLst/>
      </a:spPr>
      <a:bodyPr rot="0" spcFirstLastPara="0" vertOverflow="overflow" horzOverflow="overflow" vert="horz" wrap="square" lIns="0" tIns="45720" rIns="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dirty="0" err="1" smtClean="0">
            <a:solidFill>
              <a:schemeClr val="bg2">
                <a:lumMod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17 Corporate Template" id="{28331664-C023-C541-A80B-B2FC1F598E91}" vid="{36D5F756-5BA9-EB4E-AAF4-1242F18687D1}"/>
    </a:ext>
  </a:extLst>
</a:theme>
</file>

<file path=ppt/theme/theme2.xml><?xml version="1.0" encoding="utf-8"?>
<a:theme xmlns:a="http://schemas.openxmlformats.org/drawingml/2006/main" name="Confidential_Corporate Template_2017">
  <a:themeElements>
    <a:clrScheme name="Corporate Colors Template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bg2">
              <a:lumMod val="25000"/>
            </a:schemeClr>
          </a:solidFill>
        </a:ln>
        <a:effectLst/>
      </a:spPr>
      <a:bodyPr lIns="0" rIns="0" rtlCol="0" anchor="ctr"/>
      <a:lstStyle>
        <a:defPPr algn="ctr">
          <a:defRPr sz="1600" dirty="0" err="1" smtClean="0">
            <a:solidFill>
              <a:schemeClr val="bg2">
                <a:lumMod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31D8D8F6-EB1F-ED40-9C3A-A6475362DB47}" vid="{88E14A6D-0EF7-604C-9F69-C747A874853F}"/>
    </a:ext>
  </a:extLst>
</a:theme>
</file>

<file path=ppt/theme/theme3.xml><?xml version="1.0" encoding="utf-8"?>
<a:theme xmlns:a="http://schemas.openxmlformats.org/drawingml/2006/main" name="Customer Confidential_Corporate Template_2017">
  <a:themeElements>
    <a:clrScheme name="Corporate Colors Template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bg2">
              <a:lumMod val="25000"/>
            </a:schemeClr>
          </a:solidFill>
        </a:ln>
        <a:effectLst/>
      </a:spPr>
      <a:bodyPr lIns="0" rIns="0" rtlCol="0" anchor="ctr"/>
      <a:lstStyle>
        <a:defPPr algn="ctr">
          <a:defRPr sz="1600" dirty="0" err="1" smtClean="0">
            <a:solidFill>
              <a:schemeClr val="bg2">
                <a:lumMod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31D8D8F6-EB1F-ED40-9C3A-A6475362DB47}" vid="{651CEC8E-94E1-514B-B60B-6F5AA6D82545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DCAF 7 Min [Autosaved]</Template>
  <TotalTime>23</TotalTime>
  <Words>1379</Words>
  <Application>Microsoft Office PowerPoint</Application>
  <PresentationFormat>Widescreen</PresentationFormat>
  <Paragraphs>219</Paragraphs>
  <Slides>39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Calibri</vt:lpstr>
      <vt:lpstr>Cambria</vt:lpstr>
      <vt:lpstr>Helvetica Neue Light</vt:lpstr>
      <vt:lpstr>Univers LT Std 45 Light</vt:lpstr>
      <vt:lpstr>Wingdings</vt:lpstr>
      <vt:lpstr>2017 Corporate Template</vt:lpstr>
      <vt:lpstr>Confidential_Corporate Template_2017</vt:lpstr>
      <vt:lpstr>Customer Confidential_Corporate Template_2017</vt:lpstr>
      <vt:lpstr>7 Key points to use Source Code Control In LV</vt:lpstr>
      <vt:lpstr>Agenda</vt:lpstr>
      <vt:lpstr>PowerPoint Presentation</vt:lpstr>
      <vt:lpstr>Source Code Control – Do I Need It?</vt:lpstr>
      <vt:lpstr>Working Alone</vt:lpstr>
      <vt:lpstr>Hosting</vt:lpstr>
      <vt:lpstr>PowerPoint Presentation</vt:lpstr>
      <vt:lpstr>Separate compiled code</vt:lpstr>
      <vt:lpstr>PowerPoint Presentation</vt:lpstr>
      <vt:lpstr>LV Project Organization - Bad</vt:lpstr>
      <vt:lpstr>LV Project Organization - Bad</vt:lpstr>
      <vt:lpstr>LabVIEW Code Structure - Bad</vt:lpstr>
      <vt:lpstr>LabVIEW Code Structure - Good</vt:lpstr>
      <vt:lpstr>LabVIEW Code Structure – LVOOP</vt:lpstr>
      <vt:lpstr>PowerPoint Presentation</vt:lpstr>
      <vt:lpstr>Communicate</vt:lpstr>
      <vt:lpstr>GitHub Issues</vt:lpstr>
      <vt:lpstr>Communication with Code</vt:lpstr>
      <vt:lpstr>Communication With Code</vt:lpstr>
      <vt:lpstr>PowerPoint Presentation</vt:lpstr>
      <vt:lpstr>Merge Battles</vt:lpstr>
      <vt:lpstr>Merge Battles</vt:lpstr>
      <vt:lpstr>Merge Battles</vt:lpstr>
      <vt:lpstr>PowerPoint Presentation</vt:lpstr>
      <vt:lpstr>Developer Workflow</vt:lpstr>
      <vt:lpstr>Developer Workflow</vt:lpstr>
      <vt:lpstr>Developer Workflow</vt:lpstr>
      <vt:lpstr>Developer Workflow</vt:lpstr>
      <vt:lpstr>Developer Workflow</vt:lpstr>
      <vt:lpstr>Developer Workflow</vt:lpstr>
      <vt:lpstr>Developer Workflow</vt:lpstr>
      <vt:lpstr>Developer Workflow</vt:lpstr>
      <vt:lpstr>GitFlow</vt:lpstr>
      <vt:lpstr>PowerPoint Presentation</vt:lpstr>
      <vt:lpstr>Automation - Test</vt:lpstr>
      <vt:lpstr>Unit Testing</vt:lpstr>
      <vt:lpstr>Automation - Pipelines</vt:lpstr>
      <vt:lpstr>Last Link in a Continuous Delivery Chain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Celis</dc:creator>
  <cp:lastModifiedBy>Benjamin Celis</cp:lastModifiedBy>
  <cp:revision>7</cp:revision>
  <dcterms:created xsi:type="dcterms:W3CDTF">2018-06-06T23:16:44Z</dcterms:created>
  <dcterms:modified xsi:type="dcterms:W3CDTF">2018-06-16T03:43:15Z</dcterms:modified>
</cp:coreProperties>
</file>